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60" r:id="rId1"/>
    <p:sldMasterId id="2147483672" r:id="rId2"/>
  </p:sldMasterIdLst>
  <p:notesMasterIdLst>
    <p:notesMasterId r:id="rId42"/>
  </p:notesMasterIdLst>
  <p:sldIdLst>
    <p:sldId id="277" r:id="rId3"/>
    <p:sldId id="278" r:id="rId4"/>
    <p:sldId id="297" r:id="rId5"/>
    <p:sldId id="342" r:id="rId6"/>
    <p:sldId id="344" r:id="rId7"/>
    <p:sldId id="343" r:id="rId8"/>
    <p:sldId id="321" r:id="rId9"/>
    <p:sldId id="299" r:id="rId10"/>
    <p:sldId id="314" r:id="rId11"/>
    <p:sldId id="320" r:id="rId12"/>
    <p:sldId id="298" r:id="rId13"/>
    <p:sldId id="257" r:id="rId14"/>
    <p:sldId id="328" r:id="rId15"/>
    <p:sldId id="329" r:id="rId16"/>
    <p:sldId id="258" r:id="rId17"/>
    <p:sldId id="260" r:id="rId18"/>
    <p:sldId id="259" r:id="rId19"/>
    <p:sldId id="291" r:id="rId20"/>
    <p:sldId id="262" r:id="rId21"/>
    <p:sldId id="269" r:id="rId22"/>
    <p:sldId id="268" r:id="rId23"/>
    <p:sldId id="331" r:id="rId24"/>
    <p:sldId id="284" r:id="rId25"/>
    <p:sldId id="332" r:id="rId26"/>
    <p:sldId id="333" r:id="rId27"/>
    <p:sldId id="334" r:id="rId28"/>
    <p:sldId id="335" r:id="rId29"/>
    <p:sldId id="336" r:id="rId30"/>
    <p:sldId id="285" r:id="rId31"/>
    <p:sldId id="271" r:id="rId32"/>
    <p:sldId id="300" r:id="rId33"/>
    <p:sldId id="301" r:id="rId34"/>
    <p:sldId id="266" r:id="rId35"/>
    <p:sldId id="279" r:id="rId36"/>
    <p:sldId id="281" r:id="rId37"/>
    <p:sldId id="288" r:id="rId38"/>
    <p:sldId id="263" r:id="rId39"/>
    <p:sldId id="272" r:id="rId40"/>
    <p:sldId id="289" r:id="rId41"/>
  </p:sldIdLst>
  <p:sldSz cx="9144000" cy="6858000" type="screen4x3"/>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niversity of South Australia" initials="UniSA"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64763" autoAdjust="0"/>
  </p:normalViewPr>
  <p:slideViewPr>
    <p:cSldViewPr>
      <p:cViewPr varScale="1">
        <p:scale>
          <a:sx n="56" d="100"/>
          <a:sy n="56" d="100"/>
        </p:scale>
        <p:origin x="2360" y="176"/>
      </p:cViewPr>
      <p:guideLst>
        <p:guide orient="horz" pos="2160"/>
        <p:guide pos="2880"/>
      </p:guideLst>
    </p:cSldViewPr>
  </p:slideViewPr>
  <p:notesTextViewPr>
    <p:cViewPr>
      <p:scale>
        <a:sx n="120" d="100"/>
        <a:sy n="1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777607" y="0"/>
            <a:ext cx="2889938" cy="493633"/>
          </a:xfrm>
          <a:prstGeom prst="rect">
            <a:avLst/>
          </a:prstGeom>
        </p:spPr>
        <p:txBody>
          <a:bodyPr vert="horz" lIns="91440" tIns="45720" rIns="91440" bIns="45720" rtlCol="0"/>
          <a:lstStyle>
            <a:lvl1pPr algn="r">
              <a:defRPr sz="1200"/>
            </a:lvl1pPr>
          </a:lstStyle>
          <a:p>
            <a:fld id="{1426551C-8BAD-46B1-BFFA-F199783DBBC8}" type="datetimeFigureOut">
              <a:rPr lang="en-AU" smtClean="0"/>
              <a:pPr/>
              <a:t>21/2/23</a:t>
            </a:fld>
            <a:endParaRPr lang="en-AU"/>
          </a:p>
        </p:txBody>
      </p:sp>
      <p:sp>
        <p:nvSpPr>
          <p:cNvPr id="4" name="Slide Image Placeholder 3"/>
          <p:cNvSpPr>
            <a:spLocks noGrp="1" noRot="1" noChangeAspect="1"/>
          </p:cNvSpPr>
          <p:nvPr>
            <p:ph type="sldImg" idx="2"/>
          </p:nvPr>
        </p:nvSpPr>
        <p:spPr>
          <a:xfrm>
            <a:off x="866775" y="739775"/>
            <a:ext cx="4935538" cy="3703638"/>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66909" y="4689515"/>
            <a:ext cx="5335270" cy="444269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377316"/>
            <a:ext cx="2889938" cy="493633"/>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777607" y="9377316"/>
            <a:ext cx="2889938" cy="493633"/>
          </a:xfrm>
          <a:prstGeom prst="rect">
            <a:avLst/>
          </a:prstGeom>
        </p:spPr>
        <p:txBody>
          <a:bodyPr vert="horz" lIns="91440" tIns="45720" rIns="91440" bIns="45720" rtlCol="0" anchor="b"/>
          <a:lstStyle>
            <a:lvl1pPr algn="r">
              <a:defRPr sz="1200"/>
            </a:lvl1pPr>
          </a:lstStyle>
          <a:p>
            <a:fld id="{F26E2D51-D24C-4EA3-A457-BEE87F01728B}" type="slidenum">
              <a:rPr lang="en-AU" smtClean="0"/>
              <a:pPr/>
              <a:t>‹#›</a:t>
            </a:fld>
            <a:endParaRPr lang="en-AU"/>
          </a:p>
        </p:txBody>
      </p:sp>
    </p:spTree>
    <p:extLst>
      <p:ext uri="{BB962C8B-B14F-4D97-AF65-F5344CB8AC3E}">
        <p14:creationId xmlns:p14="http://schemas.microsoft.com/office/powerpoint/2010/main" val="3866988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fld id="{30115DC3-49D9-4D73-9DB1-8C1C28569F3B}" type="slidenum">
              <a:rPr lang="en-US" altLang="ko-KR" sz="1200" smtClean="0">
                <a:solidFill>
                  <a:prstClr val="black"/>
                </a:solidFill>
              </a:rPr>
              <a:pPr/>
              <a:t>1</a:t>
            </a:fld>
            <a:endParaRPr lang="en-US" altLang="ko-KR" sz="1200">
              <a:solidFill>
                <a:prstClr val="black"/>
              </a:solidFill>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ln/>
        </p:spPr>
        <p:txBody>
          <a:bodyPr/>
          <a:lstStyle/>
          <a:p>
            <a:endParaRPr lang="en-AU" dirty="0"/>
          </a:p>
        </p:txBody>
      </p:sp>
    </p:spTree>
    <p:extLst>
      <p:ext uri="{BB962C8B-B14F-4D97-AF65-F5344CB8AC3E}">
        <p14:creationId xmlns:p14="http://schemas.microsoft.com/office/powerpoint/2010/main" val="234355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6E2D51-D24C-4EA3-A457-BEE87F01728B}" type="slidenum">
              <a:rPr lang="en-AU" smtClean="0"/>
              <a:pPr/>
              <a:t>10</a:t>
            </a:fld>
            <a:endParaRPr lang="en-AU"/>
          </a:p>
        </p:txBody>
      </p:sp>
    </p:spTree>
    <p:extLst>
      <p:ext uri="{BB962C8B-B14F-4D97-AF65-F5344CB8AC3E}">
        <p14:creationId xmlns:p14="http://schemas.microsoft.com/office/powerpoint/2010/main" val="2790393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11</a:t>
            </a:fld>
            <a:endParaRPr lang="en-AU"/>
          </a:p>
        </p:txBody>
      </p:sp>
    </p:spTree>
    <p:extLst>
      <p:ext uri="{BB962C8B-B14F-4D97-AF65-F5344CB8AC3E}">
        <p14:creationId xmlns:p14="http://schemas.microsoft.com/office/powerpoint/2010/main" val="94852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26E2D51-D24C-4EA3-A457-BEE87F01728B}" type="slidenum">
              <a:rPr lang="en-AU" smtClean="0"/>
              <a:pPr/>
              <a:t>12</a:t>
            </a:fld>
            <a:endParaRPr lang="en-AU"/>
          </a:p>
        </p:txBody>
      </p:sp>
    </p:spTree>
    <p:extLst>
      <p:ext uri="{BB962C8B-B14F-4D97-AF65-F5344CB8AC3E}">
        <p14:creationId xmlns:p14="http://schemas.microsoft.com/office/powerpoint/2010/main" val="32920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13</a:t>
            </a:fld>
            <a:endParaRPr lang="en-AU"/>
          </a:p>
        </p:txBody>
      </p:sp>
    </p:spTree>
    <p:extLst>
      <p:ext uri="{BB962C8B-B14F-4D97-AF65-F5344CB8AC3E}">
        <p14:creationId xmlns:p14="http://schemas.microsoft.com/office/powerpoint/2010/main" val="208251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14</a:t>
            </a:fld>
            <a:endParaRPr lang="en-AU"/>
          </a:p>
        </p:txBody>
      </p:sp>
    </p:spTree>
    <p:extLst>
      <p:ext uri="{BB962C8B-B14F-4D97-AF65-F5344CB8AC3E}">
        <p14:creationId xmlns:p14="http://schemas.microsoft.com/office/powerpoint/2010/main" val="2002354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15</a:t>
            </a:fld>
            <a:endParaRPr lang="en-AU"/>
          </a:p>
        </p:txBody>
      </p:sp>
    </p:spTree>
    <p:extLst>
      <p:ext uri="{BB962C8B-B14F-4D97-AF65-F5344CB8AC3E}">
        <p14:creationId xmlns:p14="http://schemas.microsoft.com/office/powerpoint/2010/main" val="510763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16</a:t>
            </a:fld>
            <a:endParaRPr lang="en-AU"/>
          </a:p>
        </p:txBody>
      </p:sp>
    </p:spTree>
    <p:extLst>
      <p:ext uri="{BB962C8B-B14F-4D97-AF65-F5344CB8AC3E}">
        <p14:creationId xmlns:p14="http://schemas.microsoft.com/office/powerpoint/2010/main" val="101342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17</a:t>
            </a:fld>
            <a:endParaRPr lang="en-AU"/>
          </a:p>
        </p:txBody>
      </p:sp>
    </p:spTree>
    <p:extLst>
      <p:ext uri="{BB962C8B-B14F-4D97-AF65-F5344CB8AC3E}">
        <p14:creationId xmlns:p14="http://schemas.microsoft.com/office/powerpoint/2010/main" val="1287895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18</a:t>
            </a:fld>
            <a:endParaRPr lang="en-AU"/>
          </a:p>
        </p:txBody>
      </p:sp>
    </p:spTree>
    <p:extLst>
      <p:ext uri="{BB962C8B-B14F-4D97-AF65-F5344CB8AC3E}">
        <p14:creationId xmlns:p14="http://schemas.microsoft.com/office/powerpoint/2010/main" val="1683502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19</a:t>
            </a:fld>
            <a:endParaRPr lang="en-AU"/>
          </a:p>
        </p:txBody>
      </p:sp>
    </p:spTree>
    <p:extLst>
      <p:ext uri="{BB962C8B-B14F-4D97-AF65-F5344CB8AC3E}">
        <p14:creationId xmlns:p14="http://schemas.microsoft.com/office/powerpoint/2010/main" val="3935673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2</a:t>
            </a:fld>
            <a:endParaRPr lang="en-AU"/>
          </a:p>
        </p:txBody>
      </p:sp>
    </p:spTree>
    <p:extLst>
      <p:ext uri="{BB962C8B-B14F-4D97-AF65-F5344CB8AC3E}">
        <p14:creationId xmlns:p14="http://schemas.microsoft.com/office/powerpoint/2010/main" val="3262500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20</a:t>
            </a:fld>
            <a:endParaRPr lang="en-AU"/>
          </a:p>
        </p:txBody>
      </p:sp>
    </p:spTree>
    <p:extLst>
      <p:ext uri="{BB962C8B-B14F-4D97-AF65-F5344CB8AC3E}">
        <p14:creationId xmlns:p14="http://schemas.microsoft.com/office/powerpoint/2010/main" val="866076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a:t> </a:t>
            </a:r>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21</a:t>
            </a:fld>
            <a:endParaRPr lang="en-AU"/>
          </a:p>
        </p:txBody>
      </p:sp>
    </p:spTree>
    <p:extLst>
      <p:ext uri="{BB962C8B-B14F-4D97-AF65-F5344CB8AC3E}">
        <p14:creationId xmlns:p14="http://schemas.microsoft.com/office/powerpoint/2010/main" val="4104972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22</a:t>
            </a:fld>
            <a:endParaRPr lang="en-AU"/>
          </a:p>
        </p:txBody>
      </p:sp>
    </p:spTree>
    <p:extLst>
      <p:ext uri="{BB962C8B-B14F-4D97-AF65-F5344CB8AC3E}">
        <p14:creationId xmlns:p14="http://schemas.microsoft.com/office/powerpoint/2010/main" val="1706535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23</a:t>
            </a:fld>
            <a:endParaRPr lang="en-AU"/>
          </a:p>
        </p:txBody>
      </p:sp>
    </p:spTree>
    <p:extLst>
      <p:ext uri="{BB962C8B-B14F-4D97-AF65-F5344CB8AC3E}">
        <p14:creationId xmlns:p14="http://schemas.microsoft.com/office/powerpoint/2010/main" val="2696117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24</a:t>
            </a:fld>
            <a:endParaRPr lang="en-AU"/>
          </a:p>
        </p:txBody>
      </p:sp>
    </p:spTree>
    <p:extLst>
      <p:ext uri="{BB962C8B-B14F-4D97-AF65-F5344CB8AC3E}">
        <p14:creationId xmlns:p14="http://schemas.microsoft.com/office/powerpoint/2010/main" val="2094317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25</a:t>
            </a:fld>
            <a:endParaRPr lang="en-AU"/>
          </a:p>
        </p:txBody>
      </p:sp>
    </p:spTree>
    <p:extLst>
      <p:ext uri="{BB962C8B-B14F-4D97-AF65-F5344CB8AC3E}">
        <p14:creationId xmlns:p14="http://schemas.microsoft.com/office/powerpoint/2010/main" val="1828654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26</a:t>
            </a:fld>
            <a:endParaRPr lang="en-AU"/>
          </a:p>
        </p:txBody>
      </p:sp>
    </p:spTree>
    <p:extLst>
      <p:ext uri="{BB962C8B-B14F-4D97-AF65-F5344CB8AC3E}">
        <p14:creationId xmlns:p14="http://schemas.microsoft.com/office/powerpoint/2010/main" val="922749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27</a:t>
            </a:fld>
            <a:endParaRPr lang="en-AU"/>
          </a:p>
        </p:txBody>
      </p:sp>
    </p:spTree>
    <p:extLst>
      <p:ext uri="{BB962C8B-B14F-4D97-AF65-F5344CB8AC3E}">
        <p14:creationId xmlns:p14="http://schemas.microsoft.com/office/powerpoint/2010/main" val="1675918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28</a:t>
            </a:fld>
            <a:endParaRPr lang="en-AU"/>
          </a:p>
        </p:txBody>
      </p:sp>
    </p:spTree>
    <p:extLst>
      <p:ext uri="{BB962C8B-B14F-4D97-AF65-F5344CB8AC3E}">
        <p14:creationId xmlns:p14="http://schemas.microsoft.com/office/powerpoint/2010/main" val="774816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29</a:t>
            </a:fld>
            <a:endParaRPr lang="en-AU"/>
          </a:p>
        </p:txBody>
      </p:sp>
    </p:spTree>
    <p:extLst>
      <p:ext uri="{BB962C8B-B14F-4D97-AF65-F5344CB8AC3E}">
        <p14:creationId xmlns:p14="http://schemas.microsoft.com/office/powerpoint/2010/main" val="82201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GB"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3</a:t>
            </a:fld>
            <a:endParaRPr lang="en-AU"/>
          </a:p>
        </p:txBody>
      </p:sp>
    </p:spTree>
    <p:extLst>
      <p:ext uri="{BB962C8B-B14F-4D97-AF65-F5344CB8AC3E}">
        <p14:creationId xmlns:p14="http://schemas.microsoft.com/office/powerpoint/2010/main" val="4126301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30</a:t>
            </a:fld>
            <a:endParaRPr lang="en-AU"/>
          </a:p>
        </p:txBody>
      </p:sp>
    </p:spTree>
    <p:extLst>
      <p:ext uri="{BB962C8B-B14F-4D97-AF65-F5344CB8AC3E}">
        <p14:creationId xmlns:p14="http://schemas.microsoft.com/office/powerpoint/2010/main" val="944789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31</a:t>
            </a:fld>
            <a:endParaRPr lang="en-AU"/>
          </a:p>
        </p:txBody>
      </p:sp>
    </p:spTree>
    <p:extLst>
      <p:ext uri="{BB962C8B-B14F-4D97-AF65-F5344CB8AC3E}">
        <p14:creationId xmlns:p14="http://schemas.microsoft.com/office/powerpoint/2010/main" val="1823707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32</a:t>
            </a:fld>
            <a:endParaRPr lang="en-AU"/>
          </a:p>
        </p:txBody>
      </p:sp>
    </p:spTree>
    <p:extLst>
      <p:ext uri="{BB962C8B-B14F-4D97-AF65-F5344CB8AC3E}">
        <p14:creationId xmlns:p14="http://schemas.microsoft.com/office/powerpoint/2010/main" val="255075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33</a:t>
            </a:fld>
            <a:endParaRPr lang="en-AU"/>
          </a:p>
        </p:txBody>
      </p:sp>
    </p:spTree>
    <p:extLst>
      <p:ext uri="{BB962C8B-B14F-4D97-AF65-F5344CB8AC3E}">
        <p14:creationId xmlns:p14="http://schemas.microsoft.com/office/powerpoint/2010/main" val="1841270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a:p>
          <a:p>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34</a:t>
            </a:fld>
            <a:endParaRPr lang="en-AU"/>
          </a:p>
        </p:txBody>
      </p:sp>
    </p:spTree>
    <p:extLst>
      <p:ext uri="{BB962C8B-B14F-4D97-AF65-F5344CB8AC3E}">
        <p14:creationId xmlns:p14="http://schemas.microsoft.com/office/powerpoint/2010/main" val="2588564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35</a:t>
            </a:fld>
            <a:endParaRPr lang="en-AU"/>
          </a:p>
        </p:txBody>
      </p:sp>
    </p:spTree>
    <p:extLst>
      <p:ext uri="{BB962C8B-B14F-4D97-AF65-F5344CB8AC3E}">
        <p14:creationId xmlns:p14="http://schemas.microsoft.com/office/powerpoint/2010/main" val="2588564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26E2D51-D24C-4EA3-A457-BEE87F01728B}" type="slidenum">
              <a:rPr lang="en-AU" smtClean="0"/>
              <a:pPr/>
              <a:t>36</a:t>
            </a:fld>
            <a:endParaRPr lang="en-AU"/>
          </a:p>
        </p:txBody>
      </p:sp>
    </p:spTree>
    <p:extLst>
      <p:ext uri="{BB962C8B-B14F-4D97-AF65-F5344CB8AC3E}">
        <p14:creationId xmlns:p14="http://schemas.microsoft.com/office/powerpoint/2010/main" val="2724749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37</a:t>
            </a:fld>
            <a:endParaRPr lang="en-AU"/>
          </a:p>
        </p:txBody>
      </p:sp>
    </p:spTree>
    <p:extLst>
      <p:ext uri="{BB962C8B-B14F-4D97-AF65-F5344CB8AC3E}">
        <p14:creationId xmlns:p14="http://schemas.microsoft.com/office/powerpoint/2010/main" val="1240994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AU"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38</a:t>
            </a:fld>
            <a:endParaRPr lang="en-AU"/>
          </a:p>
        </p:txBody>
      </p:sp>
    </p:spTree>
    <p:extLst>
      <p:ext uri="{BB962C8B-B14F-4D97-AF65-F5344CB8AC3E}">
        <p14:creationId xmlns:p14="http://schemas.microsoft.com/office/powerpoint/2010/main" val="789838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6E2D51-D24C-4EA3-A457-BEE87F01728B}" type="slidenum">
              <a:rPr lang="en-AU" smtClean="0"/>
              <a:pPr/>
              <a:t>39</a:t>
            </a:fld>
            <a:endParaRPr lang="en-AU"/>
          </a:p>
        </p:txBody>
      </p:sp>
    </p:spTree>
    <p:extLst>
      <p:ext uri="{BB962C8B-B14F-4D97-AF65-F5344CB8AC3E}">
        <p14:creationId xmlns:p14="http://schemas.microsoft.com/office/powerpoint/2010/main" val="1087654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26E2D51-D24C-4EA3-A457-BEE87F01728B}" type="slidenum">
              <a:rPr lang="en-AU" smtClean="0"/>
              <a:pPr/>
              <a:t>4</a:t>
            </a:fld>
            <a:endParaRPr lang="en-AU"/>
          </a:p>
        </p:txBody>
      </p:sp>
    </p:spTree>
    <p:extLst>
      <p:ext uri="{BB962C8B-B14F-4D97-AF65-F5344CB8AC3E}">
        <p14:creationId xmlns:p14="http://schemas.microsoft.com/office/powerpoint/2010/main" val="628452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5</a:t>
            </a:fld>
            <a:endParaRPr lang="en-AU"/>
          </a:p>
        </p:txBody>
      </p:sp>
    </p:spTree>
    <p:extLst>
      <p:ext uri="{BB962C8B-B14F-4D97-AF65-F5344CB8AC3E}">
        <p14:creationId xmlns:p14="http://schemas.microsoft.com/office/powerpoint/2010/main" val="3419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6</a:t>
            </a:fld>
            <a:endParaRPr lang="en-AU"/>
          </a:p>
        </p:txBody>
      </p:sp>
    </p:spTree>
    <p:extLst>
      <p:ext uri="{BB962C8B-B14F-4D97-AF65-F5344CB8AC3E}">
        <p14:creationId xmlns:p14="http://schemas.microsoft.com/office/powerpoint/2010/main" val="11067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7</a:t>
            </a:fld>
            <a:endParaRPr lang="en-AU"/>
          </a:p>
        </p:txBody>
      </p:sp>
    </p:spTree>
    <p:extLst>
      <p:ext uri="{BB962C8B-B14F-4D97-AF65-F5344CB8AC3E}">
        <p14:creationId xmlns:p14="http://schemas.microsoft.com/office/powerpoint/2010/main" val="99988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8</a:t>
            </a:fld>
            <a:endParaRPr lang="en-AU"/>
          </a:p>
        </p:txBody>
      </p:sp>
    </p:spTree>
    <p:extLst>
      <p:ext uri="{BB962C8B-B14F-4D97-AF65-F5344CB8AC3E}">
        <p14:creationId xmlns:p14="http://schemas.microsoft.com/office/powerpoint/2010/main" val="166854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6E2D51-D24C-4EA3-A457-BEE87F01728B}" type="slidenum">
              <a:rPr lang="en-AU" smtClean="0"/>
              <a:pPr/>
              <a:t>9</a:t>
            </a:fld>
            <a:endParaRPr lang="en-AU"/>
          </a:p>
        </p:txBody>
      </p:sp>
    </p:spTree>
    <p:extLst>
      <p:ext uri="{BB962C8B-B14F-4D97-AF65-F5344CB8AC3E}">
        <p14:creationId xmlns:p14="http://schemas.microsoft.com/office/powerpoint/2010/main" val="838651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2" descr="titl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3175"/>
            <a:ext cx="915035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8"/>
          <p:cNvSpPr>
            <a:spLocks noGrp="1" noChangeArrowheads="1"/>
          </p:cNvSpPr>
          <p:nvPr>
            <p:ph type="ctrTitle" sz="quarter"/>
          </p:nvPr>
        </p:nvSpPr>
        <p:spPr bwMode="auto">
          <a:xfrm>
            <a:off x="1676400" y="3384550"/>
            <a:ext cx="5791200" cy="38735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sz="2400">
                <a:solidFill>
                  <a:schemeClr val="bg1"/>
                </a:solidFill>
              </a:defRPr>
            </a:lvl1pPr>
          </a:lstStyle>
          <a:p>
            <a:r>
              <a:rPr lang="en-US"/>
              <a:t>Click to edit Master title style</a:t>
            </a:r>
          </a:p>
        </p:txBody>
      </p:sp>
      <p:sp>
        <p:nvSpPr>
          <p:cNvPr id="8203" name="Rectangle 11"/>
          <p:cNvSpPr>
            <a:spLocks noGrp="1" noChangeArrowheads="1"/>
          </p:cNvSpPr>
          <p:nvPr>
            <p:ph type="subTitle" sz="quarter" idx="1"/>
          </p:nvPr>
        </p:nvSpPr>
        <p:spPr bwMode="auto">
          <a:xfrm>
            <a:off x="1562100" y="3868738"/>
            <a:ext cx="6019800" cy="38576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Tx/>
              <a:buNone/>
              <a:defRPr sz="1400">
                <a:solidFill>
                  <a:schemeClr val="bg1"/>
                </a:solidFill>
              </a:defRPr>
            </a:lvl1pPr>
          </a:lstStyle>
          <a:p>
            <a:r>
              <a:rPr lang="en-US"/>
              <a:t>Click to edit Master subtitle style</a:t>
            </a:r>
          </a:p>
        </p:txBody>
      </p:sp>
    </p:spTree>
    <p:extLst>
      <p:ext uri="{BB962C8B-B14F-4D97-AF65-F5344CB8AC3E}">
        <p14:creationId xmlns:p14="http://schemas.microsoft.com/office/powerpoint/2010/main" val="2954540319"/>
      </p:ext>
    </p:extLst>
  </p:cSld>
  <p:clrMapOvr>
    <a:masterClrMapping/>
  </p:clrMapOvr>
  <p:transition spd="med">
    <p:fade/>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AU"/>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97303588"/>
      </p:ext>
    </p:extLst>
  </p:cSld>
  <p:clrMapOvr>
    <a:masterClrMapping/>
  </p:clrMapOvr>
  <p:transition spd="med">
    <p:fade/>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83698447"/>
      </p:ext>
    </p:extLst>
  </p:cSld>
  <p:clrMapOvr>
    <a:masterClrMapping/>
  </p:clrMapOvr>
  <p:transition spd="med">
    <p:fade/>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19D018B9-D76F-4F2B-9CA0-5045B904A5D2}" type="datetime1">
              <a:rPr lang="en-AU" smtClean="0"/>
              <a:pPr/>
              <a:t>21/2/23</a:t>
            </a:fld>
            <a:endParaRPr lang="en-AU"/>
          </a:p>
        </p:txBody>
      </p:sp>
      <p:sp>
        <p:nvSpPr>
          <p:cNvPr id="5" name="Footer Placeholder 4"/>
          <p:cNvSpPr>
            <a:spLocks noGrp="1"/>
          </p:cNvSpPr>
          <p:nvPr>
            <p:ph type="ftr" sz="quarter" idx="11"/>
          </p:nvPr>
        </p:nvSpPr>
        <p:spPr>
          <a:xfrm>
            <a:off x="1174044" y="5357592"/>
            <a:ext cx="5034845" cy="365125"/>
          </a:xfrm>
        </p:spPr>
        <p:txBody>
          <a:bodyPr/>
          <a:lstStyle/>
          <a:p>
            <a:endParaRPr lang="en-AU"/>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D145AD1D-0342-4DC3-9688-C447CA7C1FA3}" type="slidenum">
              <a:rPr lang="en-AU" smtClean="0"/>
              <a:pPr/>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EC0E9-7DA1-4298-A075-75CB9F233957}" type="datetime1">
              <a:rPr lang="en-AU" smtClean="0"/>
              <a:pPr/>
              <a:t>21/2/23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45AD1D-0342-4DC3-9688-C447CA7C1FA3}" type="slidenum">
              <a:rPr lang="en-AU" smtClean="0"/>
              <a:pPr/>
              <a:t>‹#›</a:t>
            </a:fld>
            <a:endParaRPr lang="en-A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1D5E4F-B5AE-4DAF-9C89-310019DA0AB3}" type="datetime1">
              <a:rPr lang="en-AU" smtClean="0"/>
              <a:pPr/>
              <a:t>21/2/23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45AD1D-0342-4DC3-9688-C447CA7C1FA3}" type="slidenum">
              <a:rPr lang="en-AU" smtClean="0"/>
              <a:pPr/>
              <a:t>‹#›</a:t>
            </a:fld>
            <a:endParaRPr lang="en-A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8930A1B4-03FB-43A9-892B-A85CB6FB31FF}" type="datetime1">
              <a:rPr lang="en-AU" smtClean="0"/>
              <a:pPr/>
              <a:t>21/2/23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145AD1D-0342-4DC3-9688-C447CA7C1FA3}" type="slidenum">
              <a:rPr lang="en-AU" smtClean="0"/>
              <a:pPr/>
              <a:t>‹#›</a:t>
            </a:fld>
            <a:endParaRPr lang="en-AU"/>
          </a:p>
        </p:txBody>
      </p:sp>
      <p:sp>
        <p:nvSpPr>
          <p:cNvPr id="9" name="Content Placeholder 8"/>
          <p:cNvSpPr>
            <a:spLocks noGrp="1"/>
          </p:cNvSpPr>
          <p:nvPr>
            <p:ph sz="quarter" idx="13"/>
          </p:nvPr>
        </p:nvSpPr>
        <p:spPr>
          <a:xfrm>
            <a:off x="1298448" y="2121407"/>
            <a:ext cx="3200400" cy="3602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63440" y="2119313"/>
            <a:ext cx="3200400" cy="3605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E09F4D4-D9EE-46D0-8AB5-486E463C9164}" type="datetime1">
              <a:rPr lang="en-AU" smtClean="0"/>
              <a:pPr/>
              <a:t>21/2/23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145AD1D-0342-4DC3-9688-C447CA7C1FA3}" type="slidenum">
              <a:rPr lang="en-AU" smtClean="0"/>
              <a:pPr/>
              <a:t>‹#›</a:t>
            </a:fld>
            <a:endParaRPr lang="en-AU"/>
          </a:p>
        </p:txBody>
      </p:sp>
      <p:sp>
        <p:nvSpPr>
          <p:cNvPr id="11" name="Content Placeholder 10"/>
          <p:cNvSpPr>
            <a:spLocks noGrp="1"/>
          </p:cNvSpPr>
          <p:nvPr>
            <p:ph sz="quarter" idx="13"/>
          </p:nvPr>
        </p:nvSpPr>
        <p:spPr>
          <a:xfrm>
            <a:off x="1298448" y="2944368"/>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A448C5-0030-464E-950B-1FDDDE4F2D18}" type="datetime1">
              <a:rPr lang="en-AU" smtClean="0"/>
              <a:pPr/>
              <a:t>21/2/23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145AD1D-0342-4DC3-9688-C447CA7C1FA3}" type="slidenum">
              <a:rPr lang="en-AU" smtClean="0"/>
              <a:pPr/>
              <a:t>‹#›</a:t>
            </a:fld>
            <a:endParaRPr lang="en-A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666CE-6123-4A50-B870-B405251A5C99}" type="datetime1">
              <a:rPr lang="en-AU" smtClean="0"/>
              <a:pPr/>
              <a:t>21/2/23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145AD1D-0342-4DC3-9688-C447CA7C1FA3}" type="slidenum">
              <a:rPr lang="en-AU" smtClean="0"/>
              <a:pPr/>
              <a:t>‹#›</a:t>
            </a:fld>
            <a:endParaRPr lang="en-A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6F95184F-0A1B-498F-816C-132CA177222F}" type="datetime1">
              <a:rPr lang="en-AU" smtClean="0"/>
              <a:pPr/>
              <a:t>21/2/23</a:t>
            </a:fld>
            <a:endParaRPr lang="en-AU"/>
          </a:p>
        </p:txBody>
      </p:sp>
      <p:sp>
        <p:nvSpPr>
          <p:cNvPr id="6" name="Footer Placeholder 5"/>
          <p:cNvSpPr>
            <a:spLocks noGrp="1"/>
          </p:cNvSpPr>
          <p:nvPr>
            <p:ph type="ftr" sz="quarter" idx="11"/>
          </p:nvPr>
        </p:nvSpPr>
        <p:spPr>
          <a:xfrm rot="-60000">
            <a:off x="914554" y="5829261"/>
            <a:ext cx="3522607" cy="365125"/>
          </a:xfrm>
        </p:spPr>
        <p:txBody>
          <a:bodyPr/>
          <a:lstStyle/>
          <a:p>
            <a:endParaRPr lang="en-AU"/>
          </a:p>
        </p:txBody>
      </p:sp>
      <p:sp>
        <p:nvSpPr>
          <p:cNvPr id="7" name="Slide Number Placeholder 6"/>
          <p:cNvSpPr>
            <a:spLocks noGrp="1"/>
          </p:cNvSpPr>
          <p:nvPr>
            <p:ph type="sldNum" sz="quarter" idx="12"/>
          </p:nvPr>
        </p:nvSpPr>
        <p:spPr>
          <a:xfrm rot="60000">
            <a:off x="7557313" y="5896961"/>
            <a:ext cx="554023" cy="365125"/>
          </a:xfrm>
        </p:spPr>
        <p:txBody>
          <a:bodyPr/>
          <a:lstStyle/>
          <a:p>
            <a:fld id="{D145AD1D-0342-4DC3-9688-C447CA7C1FA3}" type="slidenum">
              <a:rPr lang="en-AU" smtClean="0"/>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AU"/>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007435645"/>
      </p:ext>
    </p:extLst>
  </p:cSld>
  <p:clrMapOvr>
    <a:masterClrMapping/>
  </p:clrMapOvr>
  <p:transition spd="med">
    <p:fade/>
    <p:sndAc>
      <p:end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0E550F7E-4478-4D3A-B6CB-DE6C6BF503FA}" type="datetime1">
              <a:rPr lang="en-AU" smtClean="0"/>
              <a:pPr/>
              <a:t>21/2/23</a:t>
            </a:fld>
            <a:endParaRPr lang="en-AU"/>
          </a:p>
        </p:txBody>
      </p:sp>
      <p:sp>
        <p:nvSpPr>
          <p:cNvPr id="6" name="Footer Placeholder 5"/>
          <p:cNvSpPr>
            <a:spLocks noGrp="1"/>
          </p:cNvSpPr>
          <p:nvPr>
            <p:ph type="ftr" sz="quarter" idx="11"/>
          </p:nvPr>
        </p:nvSpPr>
        <p:spPr>
          <a:xfrm rot="-60000">
            <a:off x="914569" y="5831037"/>
            <a:ext cx="3319043" cy="365125"/>
          </a:xfrm>
        </p:spPr>
        <p:txBody>
          <a:bodyPr/>
          <a:lstStyle/>
          <a:p>
            <a:endParaRPr lang="en-AU"/>
          </a:p>
        </p:txBody>
      </p:sp>
      <p:sp>
        <p:nvSpPr>
          <p:cNvPr id="7" name="Slide Number Placeholder 6"/>
          <p:cNvSpPr>
            <a:spLocks noGrp="1"/>
          </p:cNvSpPr>
          <p:nvPr>
            <p:ph type="sldNum" sz="quarter" idx="12"/>
          </p:nvPr>
        </p:nvSpPr>
        <p:spPr>
          <a:xfrm rot="60000">
            <a:off x="7562089" y="5900026"/>
            <a:ext cx="554023" cy="365125"/>
          </a:xfrm>
        </p:spPr>
        <p:txBody>
          <a:bodyPr/>
          <a:lstStyle/>
          <a:p>
            <a:fld id="{D145AD1D-0342-4DC3-9688-C447CA7C1FA3}" type="slidenum">
              <a:rPr lang="en-AU" smtClean="0"/>
              <a:pPr/>
              <a:t>‹#›</a:t>
            </a:fld>
            <a:endParaRPr lang="en-A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3C709C-2F54-4B86-9A6C-42B82539E197}" type="datetime1">
              <a:rPr lang="en-AU" smtClean="0"/>
              <a:pPr/>
              <a:t>21/2/23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45AD1D-0342-4DC3-9688-C447CA7C1FA3}" type="slidenum">
              <a:rPr lang="en-AU" smtClean="0"/>
              <a:pPr/>
              <a:t>‹#›</a:t>
            </a:fld>
            <a:endParaRPr lang="en-A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64619-656E-4887-98F5-ADED4534A931}" type="datetime1">
              <a:rPr lang="en-AU" smtClean="0"/>
              <a:pPr/>
              <a:t>21/2/23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45AD1D-0342-4DC3-9688-C447CA7C1FA3}" type="slidenum">
              <a:rPr lang="en-AU" smtClean="0"/>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48953191"/>
      </p:ext>
    </p:extLst>
  </p:cSld>
  <p:clrMapOvr>
    <a:masterClrMapping/>
  </p:clrMapOvr>
  <p:transition spd="med">
    <p:fade/>
    <p:sndAc>
      <p:end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823396555"/>
      </p:ext>
    </p:extLst>
  </p:cSld>
  <p:clrMapOvr>
    <a:masterClrMapping/>
  </p:clrMapOvr>
  <p:transition spd="med">
    <p:fade/>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104824476"/>
      </p:ext>
    </p:extLst>
  </p:cSld>
  <p:clrMapOvr>
    <a:masterClrMapping/>
  </p:clrMapOvr>
  <p:transition spd="med">
    <p:fade/>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AU"/>
          </a:p>
        </p:txBody>
      </p:sp>
    </p:spTree>
    <p:extLst>
      <p:ext uri="{BB962C8B-B14F-4D97-AF65-F5344CB8AC3E}">
        <p14:creationId xmlns:p14="http://schemas.microsoft.com/office/powerpoint/2010/main" val="82051589"/>
      </p:ext>
    </p:extLst>
  </p:cSld>
  <p:clrMapOvr>
    <a:masterClrMapping/>
  </p:clrMapOvr>
  <p:transition spd="med">
    <p:fade/>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356786"/>
      </p:ext>
    </p:extLst>
  </p:cSld>
  <p:clrMapOvr>
    <a:masterClrMapping/>
  </p:clrMapOvr>
  <p:transition spd="med">
    <p:fade/>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77785765"/>
      </p:ext>
    </p:extLst>
  </p:cSld>
  <p:clrMapOvr>
    <a:masterClrMapping/>
  </p:clrMapOvr>
  <p:transition spd="med">
    <p:fade/>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1889105"/>
      </p:ext>
    </p:extLst>
  </p:cSld>
  <p:clrMapOvr>
    <a:masterClrMapping/>
  </p:clrMapOvr>
  <p:transition spd="med">
    <p:fade/>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5.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4" descr="header"/>
          <p:cNvPicPr>
            <a:picLocks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0"/>
            <a:ext cx="9145588"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375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p:sndAc>
      <p:endSnd/>
    </p:sndAc>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200" algn="ctr" rtl="0" fontAlgn="base">
        <a:spcBef>
          <a:spcPct val="0"/>
        </a:spcBef>
        <a:spcAft>
          <a:spcPct val="0"/>
        </a:spcAft>
        <a:defRPr sz="4400">
          <a:solidFill>
            <a:schemeClr val="tx2"/>
          </a:solidFill>
          <a:latin typeface="Arial" pitchFamily="34" charset="0"/>
          <a:cs typeface="Arial" pitchFamily="34" charset="0"/>
        </a:defRPr>
      </a:lvl6pPr>
      <a:lvl7pPr marL="914400" algn="ctr" rtl="0" fontAlgn="base">
        <a:spcBef>
          <a:spcPct val="0"/>
        </a:spcBef>
        <a:spcAft>
          <a:spcPct val="0"/>
        </a:spcAft>
        <a:defRPr sz="4400">
          <a:solidFill>
            <a:schemeClr val="tx2"/>
          </a:solidFill>
          <a:latin typeface="Arial" pitchFamily="34" charset="0"/>
          <a:cs typeface="Arial" pitchFamily="34" charset="0"/>
        </a:defRPr>
      </a:lvl7pPr>
      <a:lvl8pPr marL="1371600" algn="ctr" rtl="0" fontAlgn="base">
        <a:spcBef>
          <a:spcPct val="0"/>
        </a:spcBef>
        <a:spcAft>
          <a:spcPct val="0"/>
        </a:spcAft>
        <a:defRPr sz="4400">
          <a:solidFill>
            <a:schemeClr val="tx2"/>
          </a:solidFill>
          <a:latin typeface="Arial" pitchFamily="34" charset="0"/>
          <a:cs typeface="Arial" pitchFamily="34" charset="0"/>
        </a:defRPr>
      </a:lvl8pPr>
      <a:lvl9pPr marL="1828800"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1AE735E0-BA0C-4268-B3F3-4B78928A72BB}" type="datetime1">
              <a:rPr lang="en-AU" smtClean="0"/>
              <a:pPr/>
              <a:t>21/2/23</a:t>
            </a:fld>
            <a:endParaRPr lang="en-AU"/>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AU"/>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D145AD1D-0342-4DC3-9688-C447CA7C1FA3}" type="slidenum">
              <a:rPr lang="en-AU" smtClean="0"/>
              <a:pPr/>
              <a:t>‹#›</a:t>
            </a:fld>
            <a:endParaRPr lang="en-AU"/>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photovoice.ca/"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hyperlink" Target="http://www.photovoiceworldwide.com/" TargetMode="External"/><Relationship Id="rId4" Type="http://schemas.openxmlformats.org/officeDocument/2006/relationships/hyperlink" Target="https://photovoice.or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4"/>
          <p:cNvSpPr txBox="1">
            <a:spLocks noChangeArrowheads="1"/>
          </p:cNvSpPr>
          <p:nvPr/>
        </p:nvSpPr>
        <p:spPr bwMode="auto">
          <a:xfrm>
            <a:off x="228600" y="6477000"/>
            <a:ext cx="876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0" fontAlgn="base" hangingPunct="0">
              <a:spcBef>
                <a:spcPct val="0"/>
              </a:spcBef>
              <a:spcAft>
                <a:spcPct val="0"/>
              </a:spcAft>
            </a:pPr>
            <a:r>
              <a:rPr lang="en-US" altLang="ko-KR" sz="800" b="1" dirty="0">
                <a:solidFill>
                  <a:srgbClr val="000000"/>
                </a:solidFill>
                <a:ea typeface="굴림" pitchFamily="34" charset="-127"/>
              </a:rPr>
              <a:t>DO NOT REMOVE THIS NOTICE.</a:t>
            </a:r>
            <a:r>
              <a:rPr lang="en-US" altLang="ko-KR" sz="800" dirty="0">
                <a:solidFill>
                  <a:srgbClr val="000000"/>
                </a:solidFill>
                <a:ea typeface="굴림" pitchFamily="34" charset="-127"/>
              </a:rPr>
              <a:t> Reproduced and communicated on behalf of the University of South Australia pursuant to Part VB of the copyright Act 1968 (the Act) or with permission of the copyright owner on (DATE)</a:t>
            </a:r>
            <a:r>
              <a:rPr lang="en-AU" altLang="ko-KR" sz="800" dirty="0">
                <a:solidFill>
                  <a:srgbClr val="000000"/>
                </a:solidFill>
                <a:ea typeface="굴림" pitchFamily="34" charset="-127"/>
              </a:rPr>
              <a:t> </a:t>
            </a:r>
            <a:r>
              <a:rPr lang="en-US" altLang="ko-KR" sz="800" dirty="0">
                <a:solidFill>
                  <a:srgbClr val="000000"/>
                </a:solidFill>
                <a:ea typeface="굴림" pitchFamily="34" charset="-127"/>
              </a:rPr>
              <a:t>Any further reproduction or communication of this material by you may be the subject of copyright protection under the Act. </a:t>
            </a:r>
            <a:r>
              <a:rPr lang="en-US" altLang="ko-KR" sz="800" b="1" dirty="0">
                <a:solidFill>
                  <a:srgbClr val="000000"/>
                </a:solidFill>
                <a:ea typeface="굴림" pitchFamily="34" charset="-127"/>
              </a:rPr>
              <a:t>DO NOT REMOVE THIS NOTICE.</a:t>
            </a:r>
            <a:r>
              <a:rPr lang="en-US" altLang="ko-KR" sz="800" dirty="0">
                <a:solidFill>
                  <a:srgbClr val="000000"/>
                </a:solidFill>
                <a:ea typeface="굴림" pitchFamily="34" charset="-127"/>
              </a:rPr>
              <a:t> </a:t>
            </a:r>
            <a:endParaRPr lang="en-AU" altLang="ko-KR" sz="800" dirty="0">
              <a:solidFill>
                <a:srgbClr val="000000"/>
              </a:solidFill>
              <a:ea typeface="굴림" pitchFamily="34" charset="-127"/>
            </a:endParaRPr>
          </a:p>
        </p:txBody>
      </p:sp>
      <p:sp>
        <p:nvSpPr>
          <p:cNvPr id="15" name="Text Box 2"/>
          <p:cNvSpPr txBox="1">
            <a:spLocks noChangeArrowheads="1"/>
          </p:cNvSpPr>
          <p:nvPr/>
        </p:nvSpPr>
        <p:spPr bwMode="auto">
          <a:xfrm>
            <a:off x="2192270" y="4237105"/>
            <a:ext cx="4835658"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eaLnBrk="0" fontAlgn="base" hangingPunct="0">
              <a:spcBef>
                <a:spcPct val="0"/>
              </a:spcBef>
              <a:spcAft>
                <a:spcPct val="0"/>
              </a:spcAft>
            </a:pPr>
            <a:r>
              <a:rPr lang="en-AU" altLang="ko-KR" sz="2200" dirty="0">
                <a:solidFill>
                  <a:srgbClr val="FFFFFF"/>
                </a:solidFill>
                <a:latin typeface="+mn-lt"/>
                <a:ea typeface="굴림" pitchFamily="34" charset="-127"/>
                <a:cs typeface="Rod" panose="02030509050101010101" pitchFamily="49" charset="-79"/>
              </a:rPr>
              <a:t>INFT 4017 Research Methods</a:t>
            </a:r>
          </a:p>
          <a:p>
            <a:pPr algn="ctr" eaLnBrk="0" fontAlgn="base" hangingPunct="0">
              <a:spcBef>
                <a:spcPct val="0"/>
              </a:spcBef>
              <a:spcAft>
                <a:spcPct val="0"/>
              </a:spcAft>
            </a:pPr>
            <a:r>
              <a:rPr lang="en-AU" altLang="ko-KR" sz="1600" b="1" dirty="0">
                <a:solidFill>
                  <a:srgbClr val="FFFFFF"/>
                </a:solidFill>
                <a:latin typeface="+mn-lt"/>
                <a:ea typeface="굴림" pitchFamily="34" charset="-127"/>
                <a:cs typeface="Rod" panose="02030509050101010101" pitchFamily="49" charset="-79"/>
              </a:rPr>
              <a:t> </a:t>
            </a:r>
            <a:endParaRPr lang="en-AU" altLang="ko-KR" sz="1600" dirty="0">
              <a:solidFill>
                <a:srgbClr val="FFFFFF"/>
              </a:solidFill>
              <a:latin typeface="+mn-lt"/>
              <a:ea typeface="굴림" pitchFamily="34" charset="-127"/>
              <a:cs typeface="Rod" panose="02030509050101010101" pitchFamily="49" charset="-79"/>
            </a:endParaRPr>
          </a:p>
        </p:txBody>
      </p:sp>
      <p:sp>
        <p:nvSpPr>
          <p:cNvPr id="14" name="Text Box 2"/>
          <p:cNvSpPr txBox="1">
            <a:spLocks noChangeArrowheads="1"/>
          </p:cNvSpPr>
          <p:nvPr/>
        </p:nvSpPr>
        <p:spPr bwMode="auto">
          <a:xfrm>
            <a:off x="577651" y="2710599"/>
            <a:ext cx="80648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eaLnBrk="0" fontAlgn="base" hangingPunct="0">
              <a:spcBef>
                <a:spcPct val="0"/>
              </a:spcBef>
              <a:spcAft>
                <a:spcPct val="0"/>
              </a:spcAft>
            </a:pPr>
            <a:r>
              <a:rPr lang="en-AU" sz="2600" dirty="0">
                <a:solidFill>
                  <a:schemeClr val="bg1"/>
                </a:solidFill>
              </a:rPr>
              <a:t>Use of the </a:t>
            </a:r>
            <a:r>
              <a:rPr lang="en-AU" sz="2600" dirty="0" err="1">
                <a:solidFill>
                  <a:schemeClr val="bg1"/>
                </a:solidFill>
              </a:rPr>
              <a:t>Photovoice</a:t>
            </a:r>
            <a:r>
              <a:rPr lang="en-AU" sz="2600" dirty="0">
                <a:solidFill>
                  <a:schemeClr val="bg1"/>
                </a:solidFill>
              </a:rPr>
              <a:t> Method in Scientific Research</a:t>
            </a:r>
          </a:p>
        </p:txBody>
      </p:sp>
    </p:spTree>
    <p:extLst>
      <p:ext uri="{BB962C8B-B14F-4D97-AF65-F5344CB8AC3E}">
        <p14:creationId xmlns:p14="http://schemas.microsoft.com/office/powerpoint/2010/main" val="810348447"/>
      </p:ext>
    </p:extLst>
  </p:cSld>
  <p:clrMapOvr>
    <a:masterClrMapping/>
  </p:clrMapOvr>
  <p:transition spd="med">
    <p:fade/>
    <p:sndAc>
      <p:end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Web resources</a:t>
            </a:r>
          </a:p>
        </p:txBody>
      </p:sp>
      <p:sp>
        <p:nvSpPr>
          <p:cNvPr id="3" name="Content Placeholder 2"/>
          <p:cNvSpPr>
            <a:spLocks noGrp="1"/>
          </p:cNvSpPr>
          <p:nvPr>
            <p:ph idx="1"/>
          </p:nvPr>
        </p:nvSpPr>
        <p:spPr/>
        <p:txBody>
          <a:bodyPr/>
          <a:lstStyle/>
          <a:p>
            <a:r>
              <a:rPr lang="en-GB" dirty="0">
                <a:hlinkClick r:id="rId3"/>
              </a:rPr>
              <a:t>http://photovoice.ca/</a:t>
            </a:r>
            <a:endParaRPr lang="en-GB" dirty="0"/>
          </a:p>
          <a:p>
            <a:pPr lvl="1"/>
            <a:r>
              <a:rPr lang="en-GB" dirty="0" err="1"/>
              <a:t>Photovoice</a:t>
            </a:r>
            <a:r>
              <a:rPr lang="en-GB" dirty="0"/>
              <a:t> – capture your story and share your vision.</a:t>
            </a:r>
          </a:p>
          <a:p>
            <a:pPr lvl="1"/>
            <a:r>
              <a:rPr lang="en-GB" dirty="0"/>
              <a:t>The </a:t>
            </a:r>
            <a:r>
              <a:rPr lang="en-GB" dirty="0" err="1"/>
              <a:t>Photovoice</a:t>
            </a:r>
            <a:r>
              <a:rPr lang="en-GB" dirty="0"/>
              <a:t> Manual</a:t>
            </a:r>
          </a:p>
          <a:p>
            <a:r>
              <a:rPr lang="en-GB" dirty="0">
                <a:hlinkClick r:id="rId4"/>
              </a:rPr>
              <a:t>https://photovoice.org/</a:t>
            </a:r>
            <a:endParaRPr lang="en-GB" dirty="0"/>
          </a:p>
          <a:p>
            <a:r>
              <a:rPr lang="en-GB" dirty="0">
                <a:hlinkClick r:id="rId5"/>
              </a:rPr>
              <a:t>http://www.photovoiceworldwide.com/</a:t>
            </a:r>
            <a:r>
              <a:rPr lang="en-GB" dirty="0"/>
              <a:t> </a:t>
            </a:r>
          </a:p>
          <a:p>
            <a:endParaRPr lang="en-GB"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10</a:t>
            </a:fld>
            <a:endParaRPr lang="en-AU"/>
          </a:p>
        </p:txBody>
      </p:sp>
    </p:spTree>
    <p:extLst>
      <p:ext uri="{BB962C8B-B14F-4D97-AF65-F5344CB8AC3E}">
        <p14:creationId xmlns:p14="http://schemas.microsoft.com/office/powerpoint/2010/main" val="3741637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a:t>Our study</a:t>
            </a:r>
            <a:endParaRPr lang="en-GB" sz="3600" dirty="0"/>
          </a:p>
        </p:txBody>
      </p:sp>
      <p:sp>
        <p:nvSpPr>
          <p:cNvPr id="3" name="Content Placeholder 2"/>
          <p:cNvSpPr>
            <a:spLocks noGrp="1"/>
          </p:cNvSpPr>
          <p:nvPr>
            <p:ph idx="1"/>
          </p:nvPr>
        </p:nvSpPr>
        <p:spPr>
          <a:xfrm>
            <a:off x="1453877" y="2020067"/>
            <a:ext cx="6493336" cy="3744416"/>
          </a:xfrm>
        </p:spPr>
        <p:txBody>
          <a:bodyPr>
            <a:normAutofit fontScale="77500" lnSpcReduction="20000"/>
          </a:bodyPr>
          <a:lstStyle/>
          <a:p>
            <a:r>
              <a:rPr lang="en-GB" sz="2800" dirty="0"/>
              <a:t>Using photovoice to capture and understand Asian immigrants’ information behaviour during their settlement in South Australia (Khoir et al. 2015).</a:t>
            </a:r>
          </a:p>
          <a:p>
            <a:endParaRPr lang="en-GB" sz="2800" dirty="0"/>
          </a:p>
          <a:p>
            <a:r>
              <a:rPr lang="en-GB" sz="2800" dirty="0"/>
              <a:t>Information behaviour </a:t>
            </a:r>
            <a:r>
              <a:rPr lang="en-US" altLang="x-none" sz="2800" dirty="0">
                <a:ea typeface="ＭＳ Ｐゴシック" charset="-128"/>
              </a:rPr>
              <a:t>describes the way in which humans seek, manage, and use information in diverse contexts to meet their information needs (Pettigrew, Fidel, &amp; Bruce, 2001; Wilson, 2000). </a:t>
            </a:r>
          </a:p>
          <a:p>
            <a:endParaRPr lang="en-GB" sz="2800" dirty="0"/>
          </a:p>
          <a:p>
            <a:r>
              <a:rPr lang="en-US" altLang="x-none" sz="2800" dirty="0">
                <a:ea typeface="ＭＳ Ｐゴシック" charset="-128"/>
              </a:rPr>
              <a:t>The various aspects of human–information as immigrants settle in a new country.</a:t>
            </a:r>
          </a:p>
          <a:p>
            <a:endParaRPr lang="en-GB" sz="3200" dirty="0"/>
          </a:p>
          <a:p>
            <a:endParaRPr lang="en-GB"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11</a:t>
            </a:fld>
            <a:endParaRPr lang="en-AU"/>
          </a:p>
        </p:txBody>
      </p:sp>
    </p:spTree>
    <p:extLst>
      <p:ext uri="{BB962C8B-B14F-4D97-AF65-F5344CB8AC3E}">
        <p14:creationId xmlns:p14="http://schemas.microsoft.com/office/powerpoint/2010/main" val="2487672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548680"/>
            <a:ext cx="6965245" cy="1202485"/>
          </a:xfrm>
        </p:spPr>
        <p:txBody>
          <a:bodyPr>
            <a:normAutofit/>
          </a:bodyPr>
          <a:lstStyle/>
          <a:p>
            <a:r>
              <a:rPr lang="en-AU" sz="3600" dirty="0"/>
              <a:t>Study background</a:t>
            </a:r>
          </a:p>
        </p:txBody>
      </p:sp>
      <p:sp>
        <p:nvSpPr>
          <p:cNvPr id="3" name="Content Placeholder 2"/>
          <p:cNvSpPr>
            <a:spLocks noGrp="1"/>
          </p:cNvSpPr>
          <p:nvPr>
            <p:ph idx="1"/>
          </p:nvPr>
        </p:nvSpPr>
        <p:spPr>
          <a:xfrm>
            <a:off x="827584" y="1683965"/>
            <a:ext cx="7416824" cy="4525963"/>
          </a:xfrm>
        </p:spPr>
        <p:txBody>
          <a:bodyPr/>
          <a:lstStyle/>
          <a:p>
            <a:r>
              <a:rPr lang="en-AU" dirty="0"/>
              <a:t>Immigrants accounting for 27% of Australian population (source: Australian Bureau of Statistics , 2016)</a:t>
            </a:r>
          </a:p>
        </p:txBody>
      </p:sp>
      <p:sp>
        <p:nvSpPr>
          <p:cNvPr id="4" name="Slide Number Placeholder 3"/>
          <p:cNvSpPr>
            <a:spLocks noGrp="1"/>
          </p:cNvSpPr>
          <p:nvPr>
            <p:ph type="sldNum" sz="quarter" idx="12"/>
          </p:nvPr>
        </p:nvSpPr>
        <p:spPr/>
        <p:txBody>
          <a:bodyPr/>
          <a:lstStyle/>
          <a:p>
            <a:fld id="{D145AD1D-0342-4DC3-9688-C447CA7C1FA3}" type="slidenum">
              <a:rPr lang="en-AU" smtClean="0"/>
              <a:pPr/>
              <a:t>12</a:t>
            </a:fld>
            <a:endParaRPr lang="en-AU"/>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3501008"/>
            <a:ext cx="4104456" cy="2701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1" descr="Purple_b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220" y="3501008"/>
            <a:ext cx="1477963" cy="147955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2"/>
          <p:cNvSpPr txBox="1">
            <a:spLocks noChangeArrowheads="1"/>
          </p:cNvSpPr>
          <p:nvPr/>
        </p:nvSpPr>
        <p:spPr bwMode="auto">
          <a:xfrm>
            <a:off x="7000788" y="3890889"/>
            <a:ext cx="1377300" cy="646331"/>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dirty="0">
                <a:solidFill>
                  <a:srgbClr val="FFFFFF"/>
                </a:solidFill>
                <a:latin typeface="Arial Black" pitchFamily="34" charset="0"/>
                <a:ea typeface="HY견고딕" pitchFamily="18" charset="-127"/>
              </a:rPr>
              <a:t>35 </a:t>
            </a:r>
          </a:p>
          <a:p>
            <a:pPr algn="ctr"/>
            <a:r>
              <a:rPr lang="en-US" altLang="ko-KR" dirty="0">
                <a:solidFill>
                  <a:srgbClr val="FFFFFF"/>
                </a:solidFill>
                <a:latin typeface="Arial Black" pitchFamily="34" charset="0"/>
                <a:ea typeface="HY견고딕" pitchFamily="18" charset="-127"/>
              </a:rPr>
              <a:t>countries</a:t>
            </a:r>
          </a:p>
        </p:txBody>
      </p:sp>
      <p:sp>
        <p:nvSpPr>
          <p:cNvPr id="8" name="Rectangle 7"/>
          <p:cNvSpPr/>
          <p:nvPr/>
        </p:nvSpPr>
        <p:spPr>
          <a:xfrm>
            <a:off x="6726267" y="5123169"/>
            <a:ext cx="1973153" cy="868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bg1"/>
                </a:solidFill>
              </a:rPr>
              <a:t>1 out of 3 is immigrant</a:t>
            </a:r>
          </a:p>
        </p:txBody>
      </p:sp>
      <p:pic>
        <p:nvPicPr>
          <p:cNvPr id="9" name="Picture 41" descr="Purple_b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62" y="3380150"/>
            <a:ext cx="1477963" cy="14795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2"/>
          <p:cNvSpPr txBox="1">
            <a:spLocks noChangeArrowheads="1"/>
          </p:cNvSpPr>
          <p:nvPr/>
        </p:nvSpPr>
        <p:spPr bwMode="auto">
          <a:xfrm>
            <a:off x="873532" y="3796759"/>
            <a:ext cx="1415772" cy="646331"/>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dirty="0">
                <a:solidFill>
                  <a:srgbClr val="FFFFFF"/>
                </a:solidFill>
                <a:latin typeface="Arial Black" pitchFamily="34" charset="0"/>
                <a:ea typeface="HY견고딕" pitchFamily="18" charset="-127"/>
              </a:rPr>
              <a:t>24 million</a:t>
            </a:r>
          </a:p>
          <a:p>
            <a:pPr algn="ctr"/>
            <a:r>
              <a:rPr lang="en-US" altLang="ko-KR" dirty="0">
                <a:solidFill>
                  <a:srgbClr val="FFFFFF"/>
                </a:solidFill>
                <a:latin typeface="Arial Black" pitchFamily="34" charset="0"/>
                <a:ea typeface="HY견고딕" pitchFamily="18" charset="-127"/>
              </a:rPr>
              <a:t>2016</a:t>
            </a:r>
          </a:p>
        </p:txBody>
      </p:sp>
      <p:pic>
        <p:nvPicPr>
          <p:cNvPr id="11" name="Picture 41" descr="Purple_b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62" y="4938683"/>
            <a:ext cx="1477963" cy="1479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2"/>
          <p:cNvSpPr txBox="1">
            <a:spLocks noChangeArrowheads="1"/>
          </p:cNvSpPr>
          <p:nvPr/>
        </p:nvSpPr>
        <p:spPr bwMode="auto">
          <a:xfrm>
            <a:off x="891481" y="5355291"/>
            <a:ext cx="1492716" cy="646331"/>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dirty="0">
                <a:solidFill>
                  <a:srgbClr val="FFFFFF"/>
                </a:solidFill>
                <a:latin typeface="Arial Black" pitchFamily="34" charset="0"/>
                <a:ea typeface="HY견고딕" pitchFamily="18" charset="-127"/>
              </a:rPr>
              <a:t>6.5 million</a:t>
            </a:r>
          </a:p>
          <a:p>
            <a:pPr algn="ctr"/>
            <a:r>
              <a:rPr lang="en-US" altLang="ko-KR" dirty="0">
                <a:solidFill>
                  <a:srgbClr val="FFFFFF"/>
                </a:solidFill>
                <a:latin typeface="Arial Black" pitchFamily="34" charset="0"/>
                <a:ea typeface="HY견고딕" pitchFamily="18" charset="-127"/>
              </a:rPr>
              <a:t>27%</a:t>
            </a:r>
          </a:p>
        </p:txBody>
      </p:sp>
    </p:spTree>
    <p:extLst>
      <p:ext uri="{BB962C8B-B14F-4D97-AF65-F5344CB8AC3E}">
        <p14:creationId xmlns:p14="http://schemas.microsoft.com/office/powerpoint/2010/main" val="132913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448965" y="222195"/>
            <a:ext cx="3359511" cy="610820"/>
          </a:xfrm>
          <a:prstGeom prst="rect">
            <a:avLst/>
          </a:prstGeom>
          <a:gradFill>
            <a:gsLst>
              <a:gs pos="0">
                <a:srgbClr val="D6B19C"/>
              </a:gs>
              <a:gs pos="36000">
                <a:srgbClr val="D49E6C"/>
              </a:gs>
              <a:gs pos="70000">
                <a:srgbClr val="A65528"/>
              </a:gs>
              <a:gs pos="87000">
                <a:srgbClr val="663012"/>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AU" sz="2800" b="1" dirty="0">
                <a:solidFill>
                  <a:schemeClr val="bg1"/>
                </a:solidFill>
              </a:rPr>
              <a:t>South Australia Facts</a:t>
            </a:r>
          </a:p>
        </p:txBody>
      </p:sp>
      <p:sp>
        <p:nvSpPr>
          <p:cNvPr id="6" name="AutoShape 52"/>
          <p:cNvSpPr>
            <a:spLocks noGrp="1" noChangeArrowheads="1"/>
          </p:cNvSpPr>
          <p:nvPr>
            <p:ph idx="1"/>
          </p:nvPr>
        </p:nvSpPr>
        <p:spPr bwMode="auto">
          <a:xfrm>
            <a:off x="2586835" y="1749245"/>
            <a:ext cx="3962094" cy="2748690"/>
          </a:xfrm>
          <a:custGeom>
            <a:avLst/>
            <a:gdLst>
              <a:gd name="G0" fmla="+- 4421 0 0"/>
              <a:gd name="G1" fmla="+- 21600 0 4421"/>
              <a:gd name="G2" fmla="+- 21600 0 44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421" y="10800"/>
                </a:moveTo>
                <a:cubicBezTo>
                  <a:pt x="4421" y="14323"/>
                  <a:pt x="7277" y="17179"/>
                  <a:pt x="10800" y="17179"/>
                </a:cubicBezTo>
                <a:cubicBezTo>
                  <a:pt x="14323" y="17179"/>
                  <a:pt x="17179" y="14323"/>
                  <a:pt x="17179" y="10800"/>
                </a:cubicBezTo>
                <a:cubicBezTo>
                  <a:pt x="17179" y="7277"/>
                  <a:pt x="14323" y="4421"/>
                  <a:pt x="10800" y="4421"/>
                </a:cubicBezTo>
                <a:cubicBezTo>
                  <a:pt x="7277" y="4421"/>
                  <a:pt x="4421" y="7277"/>
                  <a:pt x="4421" y="10800"/>
                </a:cubicBezTo>
                <a:close/>
              </a:path>
            </a:pathLst>
          </a:custGeom>
          <a:gradFill rotWithShape="0">
            <a:gsLst>
              <a:gs pos="0">
                <a:srgbClr val="FFFFFF"/>
              </a:gs>
              <a:gs pos="74000">
                <a:srgbClr val="B2B2B2">
                  <a:lumMod val="19000"/>
                </a:srgbClr>
              </a:gs>
              <a:gs pos="100000">
                <a:srgbClr val="FFFFFF"/>
              </a:gs>
            </a:gsLst>
            <a:lin ang="5400000" scaled="1"/>
          </a:gradFill>
          <a:ln>
            <a:noFill/>
          </a:ln>
          <a:effectLst/>
        </p:spPr>
        <p:txBody>
          <a:bodyPr wrap="none" anchor="ctr"/>
          <a:lstStyle/>
          <a:p>
            <a:pPr marL="0" indent="0">
              <a:buNone/>
            </a:pPr>
            <a:r>
              <a:rPr lang="en-AU" dirty="0"/>
              <a:t>   </a:t>
            </a:r>
            <a:r>
              <a:rPr lang="en-AU" dirty="0">
                <a:solidFill>
                  <a:schemeClr val="tx1"/>
                </a:solidFill>
              </a:rPr>
              <a:t>South Australia</a:t>
            </a:r>
          </a:p>
        </p:txBody>
      </p:sp>
      <p:sp>
        <p:nvSpPr>
          <p:cNvPr id="4" name="Slide Number Placeholder 3"/>
          <p:cNvSpPr>
            <a:spLocks noGrp="1"/>
          </p:cNvSpPr>
          <p:nvPr>
            <p:ph type="sldNum" sz="quarter" idx="12"/>
          </p:nvPr>
        </p:nvSpPr>
        <p:spPr/>
        <p:txBody>
          <a:bodyPr>
            <a:normAutofit/>
          </a:bodyPr>
          <a:lstStyle/>
          <a:p>
            <a:fld id="{B82CCC60-E8CD-4174-8B1A-7DF615B22EEF}" type="slidenum">
              <a:rPr lang="en-US" smtClean="0"/>
              <a:pPr/>
              <a:t>13</a:t>
            </a:fld>
            <a:endParaRPr lang="en-US" dirty="0"/>
          </a:p>
        </p:txBody>
      </p:sp>
      <p:sp>
        <p:nvSpPr>
          <p:cNvPr id="7" name="AutoShape 31"/>
          <p:cNvSpPr>
            <a:spLocks noChangeArrowheads="1"/>
          </p:cNvSpPr>
          <p:nvPr/>
        </p:nvSpPr>
        <p:spPr bwMode="auto">
          <a:xfrm>
            <a:off x="595286" y="1857829"/>
            <a:ext cx="1779587" cy="763524"/>
          </a:xfrm>
          <a:prstGeom prst="roundRect">
            <a:avLst>
              <a:gd name="adj" fmla="val 16667"/>
            </a:avLst>
          </a:prstGeom>
          <a:gradFill rotWithShape="1">
            <a:gsLst>
              <a:gs pos="0">
                <a:srgbClr val="CC3300"/>
              </a:gs>
              <a:gs pos="100000">
                <a:srgbClr val="CC3300">
                  <a:gamma/>
                  <a:shade val="46275"/>
                  <a:invGamma/>
                </a:srgbClr>
              </a:gs>
            </a:gsLst>
            <a:lin ang="0" scaled="1"/>
          </a:gradFill>
          <a:ln w="19050">
            <a:round/>
            <a:headEnd/>
            <a:tailEnd/>
          </a:ln>
          <a:effectLst/>
          <a:scene3d>
            <a:camera prst="legacyObliqueTopRight"/>
            <a:lightRig rig="legacyFlat3" dir="b"/>
          </a:scene3d>
          <a:sp3d extrusionH="227000" prstMaterial="legacyMatte">
            <a:bevelT w="13500" h="13500" prst="angle"/>
            <a:bevelB w="13500" h="13500" prst="angle"/>
            <a:extrusionClr>
              <a:srgbClr val="CC33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0" latinLnBrk="0" hangingPunct="0">
              <a:lnSpc>
                <a:spcPct val="70000"/>
              </a:lnSpc>
            </a:pPr>
            <a:r>
              <a:rPr lang="en-US" altLang="ko-KR" sz="2400" b="1" dirty="0">
                <a:solidFill>
                  <a:srgbClr val="FFFFFF"/>
                </a:solidFill>
                <a:latin typeface="Arial" charset="0"/>
                <a:ea typeface="돋움" pitchFamily="50" charset="-127"/>
              </a:rPr>
              <a:t>1.6 million</a:t>
            </a:r>
          </a:p>
        </p:txBody>
      </p:sp>
      <p:sp>
        <p:nvSpPr>
          <p:cNvPr id="8" name="AutoShape 32"/>
          <p:cNvSpPr>
            <a:spLocks noChangeArrowheads="1"/>
          </p:cNvSpPr>
          <p:nvPr/>
        </p:nvSpPr>
        <p:spPr bwMode="auto">
          <a:xfrm>
            <a:off x="574149" y="3085887"/>
            <a:ext cx="1779587" cy="873756"/>
          </a:xfrm>
          <a:prstGeom prst="roundRect">
            <a:avLst>
              <a:gd name="adj" fmla="val 16667"/>
            </a:avLst>
          </a:prstGeom>
          <a:gradFill rotWithShape="1">
            <a:gsLst>
              <a:gs pos="0">
                <a:srgbClr val="CC3300"/>
              </a:gs>
              <a:gs pos="100000">
                <a:srgbClr val="CC3300">
                  <a:gamma/>
                  <a:shade val="46275"/>
                  <a:invGamma/>
                </a:srgbClr>
              </a:gs>
            </a:gsLst>
            <a:lin ang="0" scaled="1"/>
          </a:gradFill>
          <a:ln w="19050">
            <a:round/>
            <a:headEnd/>
            <a:tailEnd/>
          </a:ln>
          <a:effectLst/>
          <a:scene3d>
            <a:camera prst="legacyObliqueTopRight"/>
            <a:lightRig rig="legacyFlat3" dir="b"/>
          </a:scene3d>
          <a:sp3d extrusionH="227000" prstMaterial="legacyMatte">
            <a:bevelT w="13500" h="13500" prst="angle"/>
            <a:bevelB w="13500" h="13500" prst="angle"/>
            <a:extrusionClr>
              <a:srgbClr val="CC33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0" latinLnBrk="0" hangingPunct="0">
              <a:lnSpc>
                <a:spcPct val="70000"/>
              </a:lnSpc>
            </a:pPr>
            <a:r>
              <a:rPr lang="en-US" altLang="ko-KR" sz="2400" b="1" dirty="0">
                <a:solidFill>
                  <a:srgbClr val="FFFFFF"/>
                </a:solidFill>
                <a:latin typeface="Arial" charset="0"/>
                <a:ea typeface="돋움" pitchFamily="50" charset="-127"/>
              </a:rPr>
              <a:t>26.7% </a:t>
            </a:r>
          </a:p>
          <a:p>
            <a:pPr algn="ctr" eaLnBrk="0" latinLnBrk="0" hangingPunct="0">
              <a:lnSpc>
                <a:spcPct val="70000"/>
              </a:lnSpc>
            </a:pPr>
            <a:r>
              <a:rPr lang="en-US" altLang="ko-KR" sz="2400" b="1" dirty="0">
                <a:solidFill>
                  <a:srgbClr val="FFFFFF"/>
                </a:solidFill>
                <a:latin typeface="Arial" charset="0"/>
                <a:ea typeface="돋움" pitchFamily="50" charset="-127"/>
              </a:rPr>
              <a:t>immigrants</a:t>
            </a:r>
          </a:p>
        </p:txBody>
      </p:sp>
      <p:sp>
        <p:nvSpPr>
          <p:cNvPr id="9" name="AutoShape 33"/>
          <p:cNvSpPr>
            <a:spLocks noChangeArrowheads="1"/>
          </p:cNvSpPr>
          <p:nvPr/>
        </p:nvSpPr>
        <p:spPr bwMode="auto">
          <a:xfrm>
            <a:off x="605302" y="4497948"/>
            <a:ext cx="1779587" cy="916202"/>
          </a:xfrm>
          <a:prstGeom prst="roundRect">
            <a:avLst>
              <a:gd name="adj" fmla="val 16667"/>
            </a:avLst>
          </a:prstGeom>
          <a:gradFill rotWithShape="1">
            <a:gsLst>
              <a:gs pos="0">
                <a:srgbClr val="CC3300"/>
              </a:gs>
              <a:gs pos="100000">
                <a:srgbClr val="CC3300">
                  <a:gamma/>
                  <a:shade val="46275"/>
                  <a:invGamma/>
                </a:srgbClr>
              </a:gs>
            </a:gsLst>
            <a:lin ang="0" scaled="1"/>
          </a:gradFill>
          <a:ln w="19050">
            <a:round/>
            <a:headEnd/>
            <a:tailEnd/>
          </a:ln>
          <a:effectLst/>
          <a:scene3d>
            <a:camera prst="legacyObliqueTopRight"/>
            <a:lightRig rig="legacyFlat3" dir="b"/>
          </a:scene3d>
          <a:sp3d extrusionH="227000" prstMaterial="legacyMatte">
            <a:bevelT w="13500" h="13500" prst="angle"/>
            <a:bevelB w="13500" h="13500" prst="angle"/>
            <a:extrusionClr>
              <a:srgbClr val="CC33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0" latinLnBrk="0" hangingPunct="0">
              <a:lnSpc>
                <a:spcPct val="70000"/>
              </a:lnSpc>
            </a:pPr>
            <a:r>
              <a:rPr lang="en-US" altLang="ko-KR" sz="2400" b="1" dirty="0">
                <a:solidFill>
                  <a:srgbClr val="FFFFFF"/>
                </a:solidFill>
                <a:latin typeface="Arial" charset="0"/>
                <a:ea typeface="돋움" pitchFamily="50" charset="-127"/>
              </a:rPr>
              <a:t>19.8% </a:t>
            </a:r>
          </a:p>
          <a:p>
            <a:pPr algn="ctr" eaLnBrk="0" latinLnBrk="0" hangingPunct="0">
              <a:lnSpc>
                <a:spcPct val="70000"/>
              </a:lnSpc>
            </a:pPr>
            <a:r>
              <a:rPr lang="en-US" altLang="ko-KR" sz="2400" b="1" dirty="0">
                <a:solidFill>
                  <a:srgbClr val="FFFFFF"/>
                </a:solidFill>
                <a:latin typeface="Arial" charset="0"/>
                <a:ea typeface="돋움" pitchFamily="50" charset="-127"/>
              </a:rPr>
              <a:t>Asian</a:t>
            </a:r>
          </a:p>
        </p:txBody>
      </p:sp>
      <p:sp>
        <p:nvSpPr>
          <p:cNvPr id="10" name="AutoShape 35"/>
          <p:cNvSpPr>
            <a:spLocks noChangeArrowheads="1"/>
          </p:cNvSpPr>
          <p:nvPr/>
        </p:nvSpPr>
        <p:spPr bwMode="auto">
          <a:xfrm>
            <a:off x="3655770" y="4686895"/>
            <a:ext cx="1832460" cy="574565"/>
          </a:xfrm>
          <a:prstGeom prst="roundRect">
            <a:avLst>
              <a:gd name="adj" fmla="val 16667"/>
            </a:avLst>
          </a:prstGeom>
          <a:gradFill rotWithShape="1">
            <a:gsLst>
              <a:gs pos="0">
                <a:srgbClr val="CC3300"/>
              </a:gs>
              <a:gs pos="100000">
                <a:srgbClr val="CC3300">
                  <a:gamma/>
                  <a:shade val="46275"/>
                  <a:invGamma/>
                </a:srgbClr>
              </a:gs>
            </a:gsLst>
            <a:lin ang="0" scaled="1"/>
          </a:gradFill>
          <a:ln w="19050">
            <a:round/>
            <a:headEnd/>
            <a:tailEnd/>
          </a:ln>
          <a:effectLst/>
          <a:scene3d>
            <a:camera prst="legacyObliqueTopRight"/>
            <a:lightRig rig="legacyFlat3" dir="b"/>
          </a:scene3d>
          <a:sp3d extrusionH="227000" prstMaterial="legacyMatte">
            <a:bevelT w="13500" h="13500" prst="angle"/>
            <a:bevelB w="13500" h="13500" prst="angle"/>
            <a:extrusionClr>
              <a:srgbClr val="CC33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0" latinLnBrk="0" hangingPunct="0">
              <a:lnSpc>
                <a:spcPct val="70000"/>
              </a:lnSpc>
            </a:pPr>
            <a:endParaRPr lang="en-US" altLang="ko-KR" sz="1400" b="1" dirty="0">
              <a:solidFill>
                <a:srgbClr val="FFFFFF"/>
              </a:solidFill>
              <a:latin typeface="Arial" charset="0"/>
              <a:ea typeface="돋움" pitchFamily="50" charset="-127"/>
            </a:endParaRPr>
          </a:p>
          <a:p>
            <a:pPr algn="ctr" eaLnBrk="0" latinLnBrk="0" hangingPunct="0">
              <a:lnSpc>
                <a:spcPct val="70000"/>
              </a:lnSpc>
            </a:pPr>
            <a:r>
              <a:rPr lang="en-US" altLang="ko-KR" sz="2800" b="1" dirty="0">
                <a:solidFill>
                  <a:srgbClr val="FFFFFF"/>
                </a:solidFill>
                <a:latin typeface="Arial" charset="0"/>
                <a:ea typeface="돋움" pitchFamily="50" charset="-127"/>
              </a:rPr>
              <a:t>Top 5</a:t>
            </a:r>
          </a:p>
          <a:p>
            <a:pPr algn="ctr" eaLnBrk="0" latinLnBrk="0" hangingPunct="0">
              <a:lnSpc>
                <a:spcPct val="70000"/>
              </a:lnSpc>
            </a:pPr>
            <a:endParaRPr lang="en-US" altLang="ko-KR" b="1" dirty="0">
              <a:solidFill>
                <a:srgbClr val="FFFFFF"/>
              </a:solidFill>
              <a:latin typeface="Arial" charset="0"/>
              <a:ea typeface="돋움" pitchFamily="50" charset="-127"/>
            </a:endParaRPr>
          </a:p>
        </p:txBody>
      </p:sp>
      <p:sp>
        <p:nvSpPr>
          <p:cNvPr id="11" name="AutoShape 34"/>
          <p:cNvSpPr>
            <a:spLocks noChangeArrowheads="1"/>
          </p:cNvSpPr>
          <p:nvPr/>
        </p:nvSpPr>
        <p:spPr bwMode="auto">
          <a:xfrm>
            <a:off x="6709870" y="1857642"/>
            <a:ext cx="1932292" cy="560918"/>
          </a:xfrm>
          <a:prstGeom prst="roundRect">
            <a:avLst>
              <a:gd name="adj" fmla="val 16667"/>
            </a:avLst>
          </a:prstGeom>
          <a:gradFill rotWithShape="1">
            <a:gsLst>
              <a:gs pos="0">
                <a:srgbClr val="CC3300"/>
              </a:gs>
              <a:gs pos="100000">
                <a:srgbClr val="CC3300">
                  <a:gamma/>
                  <a:shade val="46275"/>
                  <a:invGamma/>
                </a:srgbClr>
              </a:gs>
            </a:gsLst>
            <a:lin ang="0" scaled="1"/>
          </a:gradFill>
          <a:ln w="19050">
            <a:round/>
            <a:headEnd/>
            <a:tailEnd/>
          </a:ln>
          <a:effectLst/>
          <a:scene3d>
            <a:camera prst="legacyObliqueTopRight"/>
            <a:lightRig rig="legacyFlat3" dir="b"/>
          </a:scene3d>
          <a:sp3d extrusionH="227000" prstMaterial="legacyMatte">
            <a:bevelT w="13500" h="13500" prst="angle"/>
            <a:bevelB w="13500" h="13500" prst="angle"/>
            <a:extrusionClr>
              <a:srgbClr val="CC33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0" latinLnBrk="0" hangingPunct="0">
              <a:lnSpc>
                <a:spcPct val="70000"/>
              </a:lnSpc>
            </a:pPr>
            <a:r>
              <a:rPr lang="en-US" altLang="ko-KR" sz="2400" b="1" dirty="0">
                <a:solidFill>
                  <a:srgbClr val="FFFFFF"/>
                </a:solidFill>
                <a:latin typeface="Arial" charset="0"/>
                <a:ea typeface="돋움" pitchFamily="50" charset="-127"/>
              </a:rPr>
              <a:t>Adelaide</a:t>
            </a:r>
          </a:p>
        </p:txBody>
      </p:sp>
      <p:sp>
        <p:nvSpPr>
          <p:cNvPr id="12" name="AutoShape 34"/>
          <p:cNvSpPr>
            <a:spLocks noChangeArrowheads="1"/>
          </p:cNvSpPr>
          <p:nvPr/>
        </p:nvSpPr>
        <p:spPr bwMode="auto">
          <a:xfrm>
            <a:off x="6862574" y="3031396"/>
            <a:ext cx="1779587" cy="928247"/>
          </a:xfrm>
          <a:prstGeom prst="roundRect">
            <a:avLst>
              <a:gd name="adj" fmla="val 16667"/>
            </a:avLst>
          </a:prstGeom>
          <a:gradFill rotWithShape="1">
            <a:gsLst>
              <a:gs pos="0">
                <a:srgbClr val="CC3300"/>
              </a:gs>
              <a:gs pos="100000">
                <a:srgbClr val="CC3300">
                  <a:gamma/>
                  <a:shade val="46275"/>
                  <a:invGamma/>
                </a:srgbClr>
              </a:gs>
            </a:gsLst>
            <a:lin ang="0" scaled="1"/>
          </a:gradFill>
          <a:ln w="19050">
            <a:round/>
            <a:headEnd/>
            <a:tailEnd/>
          </a:ln>
          <a:effectLst/>
          <a:scene3d>
            <a:camera prst="legacyObliqueTopRight"/>
            <a:lightRig rig="legacyFlat3" dir="b"/>
          </a:scene3d>
          <a:sp3d extrusionH="227000" prstMaterial="legacyMatte">
            <a:bevelT w="13500" h="13500" prst="angle"/>
            <a:bevelB w="13500" h="13500" prst="angle"/>
            <a:extrusionClr>
              <a:srgbClr val="CC33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0" latinLnBrk="0" hangingPunct="0">
              <a:lnSpc>
                <a:spcPct val="70000"/>
              </a:lnSpc>
            </a:pPr>
            <a:r>
              <a:rPr lang="en-US" altLang="ko-KR" sz="2400" b="1" dirty="0">
                <a:solidFill>
                  <a:srgbClr val="FFFFFF"/>
                </a:solidFill>
                <a:latin typeface="Arial" charset="0"/>
                <a:ea typeface="돋움" pitchFamily="50" charset="-127"/>
              </a:rPr>
              <a:t>18 wine </a:t>
            </a:r>
          </a:p>
          <a:p>
            <a:pPr algn="ctr" eaLnBrk="0" latinLnBrk="0" hangingPunct="0">
              <a:lnSpc>
                <a:spcPct val="70000"/>
              </a:lnSpc>
            </a:pPr>
            <a:r>
              <a:rPr lang="en-US" altLang="ko-KR" sz="2400" b="1" dirty="0">
                <a:solidFill>
                  <a:srgbClr val="FFFFFF"/>
                </a:solidFill>
                <a:latin typeface="Arial" charset="0"/>
                <a:ea typeface="돋움" pitchFamily="50" charset="-127"/>
              </a:rPr>
              <a:t>regions</a:t>
            </a:r>
          </a:p>
        </p:txBody>
      </p:sp>
      <p:sp>
        <p:nvSpPr>
          <p:cNvPr id="13" name="AutoShape 34"/>
          <p:cNvSpPr>
            <a:spLocks noChangeArrowheads="1"/>
          </p:cNvSpPr>
          <p:nvPr/>
        </p:nvSpPr>
        <p:spPr bwMode="auto">
          <a:xfrm>
            <a:off x="6510478" y="4445149"/>
            <a:ext cx="2331076" cy="1454507"/>
          </a:xfrm>
          <a:prstGeom prst="roundRect">
            <a:avLst>
              <a:gd name="adj" fmla="val 16667"/>
            </a:avLst>
          </a:prstGeom>
          <a:gradFill rotWithShape="1">
            <a:gsLst>
              <a:gs pos="0">
                <a:srgbClr val="CC3300"/>
              </a:gs>
              <a:gs pos="100000">
                <a:srgbClr val="CC3300">
                  <a:gamma/>
                  <a:shade val="46275"/>
                  <a:invGamma/>
                </a:srgbClr>
              </a:gs>
            </a:gsLst>
            <a:lin ang="0" scaled="1"/>
          </a:gradFill>
          <a:ln w="19050">
            <a:round/>
            <a:headEnd/>
            <a:tailEnd/>
          </a:ln>
          <a:effectLst/>
          <a:scene3d>
            <a:camera prst="legacyObliqueTopRight"/>
            <a:lightRig rig="legacyFlat3" dir="b"/>
          </a:scene3d>
          <a:sp3d extrusionH="227000" prstMaterial="legacyMatte">
            <a:bevelT w="13500" h="13500" prst="angle"/>
            <a:bevelB w="13500" h="13500" prst="angle"/>
            <a:extrusionClr>
              <a:srgbClr val="CC33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0" latinLnBrk="0" hangingPunct="0">
              <a:lnSpc>
                <a:spcPct val="70000"/>
              </a:lnSpc>
            </a:pPr>
            <a:r>
              <a:rPr lang="en-US" altLang="ko-KR" sz="2400" b="1" dirty="0">
                <a:solidFill>
                  <a:srgbClr val="FFFFFF"/>
                </a:solidFill>
                <a:latin typeface="Arial" charset="0"/>
                <a:ea typeface="돋움" pitchFamily="50" charset="-127"/>
              </a:rPr>
              <a:t>5</a:t>
            </a:r>
            <a:r>
              <a:rPr lang="en-US" altLang="ko-KR" sz="2400" b="1" baseline="30000" dirty="0">
                <a:solidFill>
                  <a:srgbClr val="FFFFFF"/>
                </a:solidFill>
                <a:latin typeface="Arial" charset="0"/>
                <a:ea typeface="돋움" pitchFamily="50" charset="-127"/>
              </a:rPr>
              <a:t>th</a:t>
            </a:r>
            <a:r>
              <a:rPr lang="en-US" altLang="ko-KR" sz="2400" b="1" dirty="0">
                <a:solidFill>
                  <a:srgbClr val="FFFFFF"/>
                </a:solidFill>
                <a:latin typeface="Arial" charset="0"/>
                <a:ea typeface="돋움" pitchFamily="50" charset="-127"/>
              </a:rPr>
              <a:t> most livable </a:t>
            </a:r>
          </a:p>
          <a:p>
            <a:pPr algn="ctr" eaLnBrk="0" latinLnBrk="0" hangingPunct="0">
              <a:lnSpc>
                <a:spcPct val="70000"/>
              </a:lnSpc>
            </a:pPr>
            <a:r>
              <a:rPr lang="en-US" altLang="ko-KR" sz="2400" b="1" dirty="0">
                <a:solidFill>
                  <a:srgbClr val="FFFFFF"/>
                </a:solidFill>
                <a:latin typeface="Arial" charset="0"/>
                <a:ea typeface="돋움" pitchFamily="50" charset="-127"/>
              </a:rPr>
              <a:t>city in the world</a:t>
            </a:r>
          </a:p>
          <a:p>
            <a:pPr algn="ctr" eaLnBrk="0" latinLnBrk="0" hangingPunct="0">
              <a:lnSpc>
                <a:spcPct val="70000"/>
              </a:lnSpc>
            </a:pPr>
            <a:r>
              <a:rPr lang="en-US" altLang="ko-KR" sz="2400" b="1" dirty="0">
                <a:solidFill>
                  <a:srgbClr val="FFFFFF"/>
                </a:solidFill>
                <a:latin typeface="Arial" charset="0"/>
                <a:ea typeface="돋움" pitchFamily="50" charset="-127"/>
              </a:rPr>
              <a:t>2013 </a:t>
            </a:r>
          </a:p>
          <a:p>
            <a:pPr algn="ctr" eaLnBrk="0" hangingPunct="0">
              <a:lnSpc>
                <a:spcPct val="70000"/>
              </a:lnSpc>
            </a:pPr>
            <a:r>
              <a:rPr lang="en-AU" sz="1200" dirty="0">
                <a:solidFill>
                  <a:schemeClr val="bg1"/>
                </a:solidFill>
              </a:rPr>
              <a:t>The Economist Intelligence Unit</a:t>
            </a:r>
            <a:endParaRPr lang="en-US" altLang="ko-KR" sz="1200" b="1" dirty="0">
              <a:solidFill>
                <a:schemeClr val="bg1"/>
              </a:solidFill>
              <a:latin typeface="Arial" charset="0"/>
              <a:ea typeface="돋움" pitchFamily="50" charset="-127"/>
            </a:endParaRPr>
          </a:p>
        </p:txBody>
      </p:sp>
      <p:sp>
        <p:nvSpPr>
          <p:cNvPr id="15" name="Oval 57"/>
          <p:cNvSpPr>
            <a:spLocks noChangeArrowheads="1"/>
          </p:cNvSpPr>
          <p:nvPr/>
        </p:nvSpPr>
        <p:spPr bwMode="auto">
          <a:xfrm>
            <a:off x="1905704" y="5943580"/>
            <a:ext cx="938338" cy="615950"/>
          </a:xfrm>
          <a:prstGeom prst="ellipse">
            <a:avLst/>
          </a:prstGeom>
          <a:solidFill>
            <a:srgbClr val="8978DC"/>
          </a:solidFill>
          <a:ln w="9525">
            <a:solidFill>
              <a:srgbClr val="000000"/>
            </a:solidFill>
            <a:round/>
            <a:headEnd/>
            <a:tailEnd/>
          </a:ln>
          <a:effectLst>
            <a:outerShdw dist="35921" dir="2700000" algn="ctr" rotWithShape="0">
              <a:srgbClr val="000000">
                <a:alpha val="50000"/>
              </a:srgbClr>
            </a:outerShdw>
          </a:effectLst>
        </p:spPr>
        <p:txBody>
          <a:bodyPr wrap="none" anchor="ctr"/>
          <a:lstStyle/>
          <a:p>
            <a:pPr algn="ctr"/>
            <a:r>
              <a:rPr lang="en-US" altLang="ko-KR" b="1" dirty="0">
                <a:solidFill>
                  <a:srgbClr val="FFFFFF"/>
                </a:solidFill>
                <a:latin typeface="Arial" charset="0"/>
                <a:ea typeface="굴림체" pitchFamily="49" charset="-127"/>
              </a:rPr>
              <a:t>India</a:t>
            </a:r>
          </a:p>
        </p:txBody>
      </p:sp>
      <p:sp>
        <p:nvSpPr>
          <p:cNvPr id="16" name="Oval 57"/>
          <p:cNvSpPr>
            <a:spLocks noChangeArrowheads="1"/>
          </p:cNvSpPr>
          <p:nvPr/>
        </p:nvSpPr>
        <p:spPr bwMode="auto">
          <a:xfrm>
            <a:off x="2860067" y="5943580"/>
            <a:ext cx="795703" cy="615950"/>
          </a:xfrm>
          <a:prstGeom prst="ellipse">
            <a:avLst/>
          </a:prstGeom>
          <a:solidFill>
            <a:srgbClr val="8978DC"/>
          </a:solidFill>
          <a:ln w="9525">
            <a:solidFill>
              <a:srgbClr val="000000"/>
            </a:solidFill>
            <a:round/>
            <a:headEnd/>
            <a:tailEnd/>
          </a:ln>
          <a:effectLst>
            <a:outerShdw dist="35921" dir="2700000" algn="ctr" rotWithShape="0">
              <a:srgbClr val="000000">
                <a:alpha val="50000"/>
              </a:srgbClr>
            </a:outerShdw>
          </a:effectLst>
        </p:spPr>
        <p:txBody>
          <a:bodyPr wrap="none" anchor="ctr"/>
          <a:lstStyle/>
          <a:p>
            <a:pPr algn="ctr"/>
            <a:r>
              <a:rPr lang="en-US" altLang="ko-KR" b="1" dirty="0">
                <a:solidFill>
                  <a:srgbClr val="FFFFFF"/>
                </a:solidFill>
                <a:latin typeface="Arial" charset="0"/>
                <a:ea typeface="굴림체" pitchFamily="49" charset="-127"/>
              </a:rPr>
              <a:t>China</a:t>
            </a:r>
          </a:p>
        </p:txBody>
      </p:sp>
      <p:sp>
        <p:nvSpPr>
          <p:cNvPr id="17" name="Oval 57"/>
          <p:cNvSpPr>
            <a:spLocks noChangeArrowheads="1"/>
          </p:cNvSpPr>
          <p:nvPr/>
        </p:nvSpPr>
        <p:spPr bwMode="auto">
          <a:xfrm>
            <a:off x="3673534" y="5924219"/>
            <a:ext cx="898466" cy="615950"/>
          </a:xfrm>
          <a:prstGeom prst="ellipse">
            <a:avLst/>
          </a:prstGeom>
          <a:solidFill>
            <a:srgbClr val="8978DC"/>
          </a:solidFill>
          <a:ln w="9525">
            <a:solidFill>
              <a:srgbClr val="000000"/>
            </a:solidFill>
            <a:round/>
            <a:headEnd/>
            <a:tailEnd/>
          </a:ln>
          <a:effectLst>
            <a:outerShdw dist="35921" dir="2700000" algn="ctr" rotWithShape="0">
              <a:srgbClr val="000000">
                <a:alpha val="50000"/>
              </a:srgbClr>
            </a:outerShdw>
          </a:effectLst>
        </p:spPr>
        <p:txBody>
          <a:bodyPr wrap="none" anchor="ctr"/>
          <a:lstStyle/>
          <a:p>
            <a:pPr algn="ctr"/>
            <a:r>
              <a:rPr lang="en-US" altLang="ko-KR" sz="1600" b="1" dirty="0">
                <a:solidFill>
                  <a:srgbClr val="FFFFFF"/>
                </a:solidFill>
                <a:latin typeface="Arial" charset="0"/>
                <a:ea typeface="굴림체" pitchFamily="49" charset="-127"/>
              </a:rPr>
              <a:t>Vietnam</a:t>
            </a:r>
          </a:p>
        </p:txBody>
      </p:sp>
      <p:sp>
        <p:nvSpPr>
          <p:cNvPr id="18" name="Oval 57"/>
          <p:cNvSpPr>
            <a:spLocks noChangeArrowheads="1"/>
          </p:cNvSpPr>
          <p:nvPr/>
        </p:nvSpPr>
        <p:spPr bwMode="auto">
          <a:xfrm>
            <a:off x="4572000" y="5915215"/>
            <a:ext cx="1258339" cy="615950"/>
          </a:xfrm>
          <a:prstGeom prst="ellipse">
            <a:avLst/>
          </a:prstGeom>
          <a:solidFill>
            <a:srgbClr val="8978DC"/>
          </a:solidFill>
          <a:ln w="9525">
            <a:solidFill>
              <a:srgbClr val="000000"/>
            </a:solidFill>
            <a:round/>
            <a:headEnd/>
            <a:tailEnd/>
          </a:ln>
          <a:effectLst>
            <a:outerShdw dist="35921" dir="2700000" algn="ctr" rotWithShape="0">
              <a:srgbClr val="000000">
                <a:alpha val="50000"/>
              </a:srgbClr>
            </a:outerShdw>
          </a:effectLst>
        </p:spPr>
        <p:txBody>
          <a:bodyPr wrap="none" anchor="ctr"/>
          <a:lstStyle/>
          <a:p>
            <a:pPr algn="ctr"/>
            <a:r>
              <a:rPr lang="en-US" altLang="ko-KR" sz="1600" b="1" dirty="0">
                <a:solidFill>
                  <a:srgbClr val="FFFFFF"/>
                </a:solidFill>
                <a:latin typeface="Arial" charset="0"/>
                <a:ea typeface="굴림체" pitchFamily="49" charset="-127"/>
              </a:rPr>
              <a:t>Philippines</a:t>
            </a:r>
          </a:p>
        </p:txBody>
      </p:sp>
      <p:sp>
        <p:nvSpPr>
          <p:cNvPr id="19" name="Oval 57"/>
          <p:cNvSpPr>
            <a:spLocks noChangeArrowheads="1"/>
          </p:cNvSpPr>
          <p:nvPr/>
        </p:nvSpPr>
        <p:spPr bwMode="auto">
          <a:xfrm>
            <a:off x="5830339" y="5899656"/>
            <a:ext cx="1032235" cy="631509"/>
          </a:xfrm>
          <a:prstGeom prst="ellipse">
            <a:avLst/>
          </a:prstGeom>
          <a:solidFill>
            <a:srgbClr val="8978DC"/>
          </a:solidFill>
          <a:ln w="9525">
            <a:solidFill>
              <a:srgbClr val="000000"/>
            </a:solidFill>
            <a:round/>
            <a:headEnd/>
            <a:tailEnd/>
          </a:ln>
          <a:effectLst>
            <a:outerShdw dist="35921" dir="2700000" algn="ctr" rotWithShape="0">
              <a:srgbClr val="000000">
                <a:alpha val="50000"/>
              </a:srgbClr>
            </a:outerShdw>
          </a:effectLst>
        </p:spPr>
        <p:txBody>
          <a:bodyPr wrap="none" anchor="ctr"/>
          <a:lstStyle/>
          <a:p>
            <a:pPr algn="ctr"/>
            <a:r>
              <a:rPr lang="en-US" altLang="ko-KR" sz="1600" b="1" dirty="0">
                <a:solidFill>
                  <a:srgbClr val="FFFFFF"/>
                </a:solidFill>
                <a:latin typeface="Arial" charset="0"/>
                <a:ea typeface="굴림체" pitchFamily="49" charset="-127"/>
              </a:rPr>
              <a:t>Malaysia</a:t>
            </a:r>
          </a:p>
        </p:txBody>
      </p:sp>
    </p:spTree>
    <p:extLst>
      <p:ext uri="{BB962C8B-B14F-4D97-AF65-F5344CB8AC3E}">
        <p14:creationId xmlns:p14="http://schemas.microsoft.com/office/powerpoint/2010/main" val="77690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
            <a:ext cx="8229600" cy="1051520"/>
          </a:xfrm>
        </p:spPr>
        <p:txBody>
          <a:bodyPr/>
          <a:lstStyle/>
          <a:p>
            <a:r>
              <a:rPr lang="en-AU" dirty="0"/>
              <a:t>The Australian census </a:t>
            </a:r>
          </a:p>
        </p:txBody>
      </p:sp>
      <p:sp>
        <p:nvSpPr>
          <p:cNvPr id="4" name="Slide Number Placeholder 3"/>
          <p:cNvSpPr>
            <a:spLocks noGrp="1"/>
          </p:cNvSpPr>
          <p:nvPr>
            <p:ph type="sldNum" sz="quarter" idx="12"/>
          </p:nvPr>
        </p:nvSpPr>
        <p:spPr/>
        <p:txBody>
          <a:bodyPr/>
          <a:lstStyle/>
          <a:p>
            <a:fld id="{B82CCC60-E8CD-4174-8B1A-7DF615B22EEF}" type="slidenum">
              <a:rPr lang="en-US" smtClean="0"/>
              <a:pPr/>
              <a:t>14</a:t>
            </a:fld>
            <a:endParaRPr lang="en-US"/>
          </a:p>
        </p:txBody>
      </p:sp>
      <p:pic>
        <p:nvPicPr>
          <p:cNvPr id="307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48965" y="1138425"/>
            <a:ext cx="8398775" cy="5497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2586834" y="2796430"/>
            <a:ext cx="1068935" cy="3506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5246413" y="2734790"/>
            <a:ext cx="950986" cy="3391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2739540" y="4956051"/>
            <a:ext cx="763524" cy="30541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8002417" y="2037756"/>
            <a:ext cx="1068935" cy="25672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5335525" y="3887115"/>
            <a:ext cx="772762" cy="36074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2596073" y="3851768"/>
            <a:ext cx="906992" cy="441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2596073" y="4581128"/>
            <a:ext cx="906992" cy="381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8008560" y="2806749"/>
            <a:ext cx="950986" cy="3870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5145221" y="4616675"/>
            <a:ext cx="950986" cy="3870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5145220" y="5005322"/>
            <a:ext cx="950986" cy="3870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8005338" y="3877570"/>
            <a:ext cx="845323" cy="3798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p:cNvSpPr/>
          <p:nvPr/>
        </p:nvSpPr>
        <p:spPr>
          <a:xfrm>
            <a:off x="5323444" y="3147078"/>
            <a:ext cx="772762" cy="36074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8074978" y="2389527"/>
            <a:ext cx="772762" cy="36074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p:cNvSpPr/>
          <p:nvPr/>
        </p:nvSpPr>
        <p:spPr>
          <a:xfrm>
            <a:off x="8038697" y="4640935"/>
            <a:ext cx="845323" cy="3798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2DF83044-D44A-4DD0-A381-6F8AC3644701}"/>
              </a:ext>
            </a:extLst>
          </p:cNvPr>
          <p:cNvSpPr/>
          <p:nvPr/>
        </p:nvSpPr>
        <p:spPr>
          <a:xfrm>
            <a:off x="3229899" y="5998981"/>
            <a:ext cx="2016514" cy="369332"/>
          </a:xfrm>
          <a:prstGeom prst="rect">
            <a:avLst/>
          </a:prstGeom>
        </p:spPr>
        <p:txBody>
          <a:bodyPr wrap="none">
            <a:spAutoFit/>
          </a:bodyPr>
          <a:lstStyle/>
          <a:p>
            <a:r>
              <a:rPr lang="en-GB" dirty="0"/>
              <a:t>(Khoir et al. 2015)</a:t>
            </a:r>
            <a:endParaRPr lang="en-US" dirty="0"/>
          </a:p>
        </p:txBody>
      </p:sp>
    </p:spTree>
    <p:extLst>
      <p:ext uri="{BB962C8B-B14F-4D97-AF65-F5344CB8AC3E}">
        <p14:creationId xmlns:p14="http://schemas.microsoft.com/office/powerpoint/2010/main" val="70930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764704"/>
            <a:ext cx="6965245" cy="792088"/>
          </a:xfrm>
        </p:spPr>
        <p:txBody>
          <a:bodyPr>
            <a:normAutofit/>
          </a:bodyPr>
          <a:lstStyle/>
          <a:p>
            <a:r>
              <a:rPr lang="en-AU" sz="3600" dirty="0"/>
              <a:t>Research aims</a:t>
            </a:r>
          </a:p>
        </p:txBody>
      </p:sp>
      <p:sp>
        <p:nvSpPr>
          <p:cNvPr id="3" name="Content Placeholder 2"/>
          <p:cNvSpPr>
            <a:spLocks noGrp="1"/>
          </p:cNvSpPr>
          <p:nvPr>
            <p:ph idx="1"/>
          </p:nvPr>
        </p:nvSpPr>
        <p:spPr>
          <a:xfrm>
            <a:off x="899592" y="1700808"/>
            <a:ext cx="7344816" cy="4536504"/>
          </a:xfrm>
        </p:spPr>
        <p:txBody>
          <a:bodyPr>
            <a:noAutofit/>
          </a:bodyPr>
          <a:lstStyle/>
          <a:p>
            <a:r>
              <a:rPr lang="en-AU" dirty="0"/>
              <a:t>To examine Asian immigrants’ information behaviour in everyday life in South Australia during their settlement process, including </a:t>
            </a:r>
          </a:p>
          <a:p>
            <a:pPr lvl="1"/>
            <a:r>
              <a:rPr lang="en-AU" sz="2400" dirty="0"/>
              <a:t>information needs</a:t>
            </a:r>
          </a:p>
          <a:p>
            <a:pPr lvl="1"/>
            <a:r>
              <a:rPr lang="en-AU" sz="2400" dirty="0"/>
              <a:t>information seeking</a:t>
            </a:r>
          </a:p>
          <a:p>
            <a:pPr lvl="1"/>
            <a:r>
              <a:rPr lang="en-AU" sz="2400" dirty="0"/>
              <a:t>information sharing</a:t>
            </a:r>
          </a:p>
          <a:p>
            <a:pPr lvl="1"/>
            <a:r>
              <a:rPr lang="en-AU" sz="2400" dirty="0"/>
              <a:t>information grounds</a:t>
            </a:r>
          </a:p>
          <a:p>
            <a:pPr lvl="1"/>
            <a:r>
              <a:rPr lang="en-AU" sz="2400" dirty="0"/>
              <a:t>how these information grounds prompt their sharing of information </a:t>
            </a:r>
          </a:p>
        </p:txBody>
      </p:sp>
      <p:sp>
        <p:nvSpPr>
          <p:cNvPr id="4" name="Slide Number Placeholder 3"/>
          <p:cNvSpPr>
            <a:spLocks noGrp="1"/>
          </p:cNvSpPr>
          <p:nvPr>
            <p:ph type="sldNum" sz="quarter" idx="12"/>
          </p:nvPr>
        </p:nvSpPr>
        <p:spPr/>
        <p:txBody>
          <a:bodyPr/>
          <a:lstStyle/>
          <a:p>
            <a:fld id="{D145AD1D-0342-4DC3-9688-C447CA7C1FA3}" type="slidenum">
              <a:rPr lang="en-AU" smtClean="0"/>
              <a:pPr/>
              <a:t>15</a:t>
            </a:fld>
            <a:endParaRPr lang="en-AU"/>
          </a:p>
        </p:txBody>
      </p:sp>
    </p:spTree>
    <p:extLst>
      <p:ext uri="{BB962C8B-B14F-4D97-AF65-F5344CB8AC3E}">
        <p14:creationId xmlns:p14="http://schemas.microsoft.com/office/powerpoint/2010/main" val="2667966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0" y="980728"/>
            <a:ext cx="3240360" cy="576064"/>
          </a:xfrm>
        </p:spPr>
        <p:txBody>
          <a:bodyPr>
            <a:noAutofit/>
          </a:bodyPr>
          <a:lstStyle/>
          <a:p>
            <a:r>
              <a:rPr lang="en-AU" sz="3600" dirty="0"/>
              <a:t>Methods</a:t>
            </a:r>
          </a:p>
        </p:txBody>
      </p:sp>
      <p:sp>
        <p:nvSpPr>
          <p:cNvPr id="3" name="Content Placeholder 2"/>
          <p:cNvSpPr>
            <a:spLocks noGrp="1"/>
          </p:cNvSpPr>
          <p:nvPr>
            <p:ph idx="1"/>
          </p:nvPr>
        </p:nvSpPr>
        <p:spPr>
          <a:xfrm>
            <a:off x="1331640" y="1844824"/>
            <a:ext cx="6840760" cy="3888432"/>
          </a:xfrm>
        </p:spPr>
        <p:txBody>
          <a:bodyPr>
            <a:normAutofit/>
          </a:bodyPr>
          <a:lstStyle/>
          <a:p>
            <a:pPr marL="0" indent="0">
              <a:buNone/>
            </a:pPr>
            <a:r>
              <a:rPr lang="en-AU" sz="3000" dirty="0"/>
              <a:t>Study Participants</a:t>
            </a:r>
          </a:p>
          <a:p>
            <a:r>
              <a:rPr lang="en-AU" dirty="0"/>
              <a:t>International immigrants defined by </a:t>
            </a:r>
            <a:r>
              <a:rPr lang="en-AU" dirty="0" err="1"/>
              <a:t>Caidi</a:t>
            </a:r>
            <a:r>
              <a:rPr lang="en-AU" dirty="0"/>
              <a:t> et al. (2010)</a:t>
            </a:r>
          </a:p>
          <a:p>
            <a:r>
              <a:rPr lang="en-AU" dirty="0"/>
              <a:t>Adult Asian immigrants from top 5 Asian immigration countries</a:t>
            </a:r>
          </a:p>
          <a:p>
            <a:r>
              <a:rPr lang="en-AU" dirty="0"/>
              <a:t>18-25 (15%), </a:t>
            </a:r>
            <a:r>
              <a:rPr lang="en-US" dirty="0"/>
              <a:t>26-45(68%), 46-55(14%) </a:t>
            </a:r>
          </a:p>
          <a:p>
            <a:r>
              <a:rPr lang="en-AU" dirty="0"/>
              <a:t>Both newcomers and the long-established</a:t>
            </a:r>
          </a:p>
          <a:p>
            <a:endParaRPr lang="en-AU" dirty="0"/>
          </a:p>
          <a:p>
            <a:pPr marL="0" indent="0">
              <a:buNone/>
            </a:pPr>
            <a:endParaRPr lang="en-AU" dirty="0"/>
          </a:p>
          <a:p>
            <a:endParaRPr lang="en-AU" dirty="0"/>
          </a:p>
          <a:p>
            <a:endParaRPr lang="en-AU" dirty="0"/>
          </a:p>
          <a:p>
            <a:endParaRPr lang="en-AU" dirty="0"/>
          </a:p>
        </p:txBody>
      </p:sp>
      <p:sp>
        <p:nvSpPr>
          <p:cNvPr id="8" name="Slide Number Placeholder 7"/>
          <p:cNvSpPr>
            <a:spLocks noGrp="1"/>
          </p:cNvSpPr>
          <p:nvPr>
            <p:ph type="sldNum" sz="quarter" idx="12"/>
          </p:nvPr>
        </p:nvSpPr>
        <p:spPr/>
        <p:txBody>
          <a:bodyPr/>
          <a:lstStyle/>
          <a:p>
            <a:fld id="{D145AD1D-0342-4DC3-9688-C447CA7C1FA3}" type="slidenum">
              <a:rPr lang="en-AU" smtClean="0"/>
              <a:pPr/>
              <a:t>16</a:t>
            </a:fld>
            <a:endParaRPr lang="en-AU"/>
          </a:p>
        </p:txBody>
      </p:sp>
    </p:spTree>
    <p:extLst>
      <p:ext uri="{BB962C8B-B14F-4D97-AF65-F5344CB8AC3E}">
        <p14:creationId xmlns:p14="http://schemas.microsoft.com/office/powerpoint/2010/main" val="2143942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145AD1D-0342-4DC3-9688-C447CA7C1FA3}" type="slidenum">
              <a:rPr lang="en-AU" smtClean="0"/>
              <a:pPr/>
              <a:t>17</a:t>
            </a:fld>
            <a:endParaRPr lang="en-AU"/>
          </a:p>
        </p:txBody>
      </p:sp>
      <p:sp>
        <p:nvSpPr>
          <p:cNvPr id="5" name="Rectangle 2"/>
          <p:cNvSpPr>
            <a:spLocks noChangeArrowheads="1"/>
          </p:cNvSpPr>
          <p:nvPr/>
        </p:nvSpPr>
        <p:spPr bwMode="auto">
          <a:xfrm>
            <a:off x="1763688" y="3362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793413"/>
            <a:ext cx="6264696" cy="550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687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145AD1D-0342-4DC3-9688-C447CA7C1FA3}" type="slidenum">
              <a:rPr lang="en-AU" smtClean="0"/>
              <a:pPr/>
              <a:t>18</a:t>
            </a:fld>
            <a:endParaRPr lang="en-AU"/>
          </a:p>
        </p:txBody>
      </p:sp>
      <p:sp>
        <p:nvSpPr>
          <p:cNvPr id="5" name="Rectangle 2"/>
          <p:cNvSpPr>
            <a:spLocks noChangeArrowheads="1"/>
          </p:cNvSpPr>
          <p:nvPr/>
        </p:nvSpPr>
        <p:spPr bwMode="auto">
          <a:xfrm>
            <a:off x="2699792" y="4515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908720"/>
            <a:ext cx="5407918" cy="47525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rot="10800000" flipV="1">
            <a:off x="2655396" y="5809152"/>
            <a:ext cx="52565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The </a:t>
            </a:r>
            <a:r>
              <a:rPr kumimoji="0" lang="x-none" altLang="x-none" sz="1800" b="0" i="0" u="none" strike="noStrike" cap="none" normalizeH="0" baseline="0" dirty="0">
                <a:ln>
                  <a:noFill/>
                </a:ln>
                <a:solidFill>
                  <a:schemeClr val="tx1"/>
                </a:solidFill>
                <a:effectLst/>
                <a:latin typeface="Arial" charset="0"/>
              </a:rPr>
              <a:t>process of using photovoice method </a:t>
            </a:r>
          </a:p>
        </p:txBody>
      </p:sp>
    </p:spTree>
    <p:extLst>
      <p:ext uri="{BB962C8B-B14F-4D97-AF65-F5344CB8AC3E}">
        <p14:creationId xmlns:p14="http://schemas.microsoft.com/office/powerpoint/2010/main" val="1093328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a:t>How </a:t>
            </a:r>
            <a:r>
              <a:rPr lang="en-AU" sz="3600" dirty="0" err="1"/>
              <a:t>Photovoice</a:t>
            </a:r>
            <a:r>
              <a:rPr lang="en-AU" sz="3600" dirty="0"/>
              <a:t>?</a:t>
            </a:r>
          </a:p>
        </p:txBody>
      </p:sp>
      <p:sp>
        <p:nvSpPr>
          <p:cNvPr id="3" name="Content Placeholder 2"/>
          <p:cNvSpPr>
            <a:spLocks noGrp="1"/>
          </p:cNvSpPr>
          <p:nvPr>
            <p:ph idx="1"/>
          </p:nvPr>
        </p:nvSpPr>
        <p:spPr>
          <a:xfrm>
            <a:off x="1835696" y="2060848"/>
            <a:ext cx="6196405" cy="3603812"/>
          </a:xfrm>
        </p:spPr>
        <p:txBody>
          <a:bodyPr>
            <a:normAutofit/>
          </a:bodyPr>
          <a:lstStyle/>
          <a:p>
            <a:r>
              <a:rPr lang="en-AU" dirty="0"/>
              <a:t>Initial meeting (by phone or face-to-face)</a:t>
            </a:r>
          </a:p>
          <a:p>
            <a:r>
              <a:rPr lang="en-AU" dirty="0"/>
              <a:t>Picture-taking explanation (Providing samples, discussions on initial themes, decision on using mobile phones with camera feature)</a:t>
            </a:r>
          </a:p>
          <a:p>
            <a:r>
              <a:rPr lang="en-AU" dirty="0"/>
              <a:t>Ethical issues</a:t>
            </a:r>
          </a:p>
          <a:p>
            <a:r>
              <a:rPr lang="en-AU" dirty="0"/>
              <a:t>Each with 5-10 pictures in 5-7 days</a:t>
            </a:r>
          </a:p>
          <a:p>
            <a:r>
              <a:rPr lang="en-AU" dirty="0"/>
              <a:t>258 photo results discussion in interviews</a:t>
            </a:r>
          </a:p>
          <a:p>
            <a:pPr marL="0" indent="0">
              <a:buNone/>
            </a:pPr>
            <a:endParaRPr lang="en-AU"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19</a:t>
            </a:fld>
            <a:endParaRPr lang="en-AU"/>
          </a:p>
        </p:txBody>
      </p:sp>
      <p:pic>
        <p:nvPicPr>
          <p:cNvPr id="5" name="Picture 5" descr="https://encrypted-tbn0.gstatic.com/images?q=tbn:ANd9GcQG94I9okfFemiKqWvqFotIPWevY0tFhm75UOnwV7mm2Q7klA7wl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03751">
            <a:off x="6411401" y="610929"/>
            <a:ext cx="2505009" cy="17572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http://www.directionfirst.com/ourthinking/media/blogs/a/_evocache/smartphone2.jpg/fit-400x320.jpg?mtime=136624337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742316">
            <a:off x="182461" y="527032"/>
            <a:ext cx="2437256" cy="178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54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a:t>Outline</a:t>
            </a:r>
          </a:p>
        </p:txBody>
      </p:sp>
      <p:sp>
        <p:nvSpPr>
          <p:cNvPr id="3" name="Content Placeholder 2"/>
          <p:cNvSpPr>
            <a:spLocks noGrp="1"/>
          </p:cNvSpPr>
          <p:nvPr>
            <p:ph idx="1"/>
          </p:nvPr>
        </p:nvSpPr>
        <p:spPr>
          <a:xfrm>
            <a:off x="1475656" y="1916832"/>
            <a:ext cx="6196405" cy="3603812"/>
          </a:xfrm>
        </p:spPr>
        <p:txBody>
          <a:bodyPr/>
          <a:lstStyle/>
          <a:p>
            <a:r>
              <a:rPr lang="en-AU" dirty="0"/>
              <a:t>Introduction</a:t>
            </a:r>
          </a:p>
          <a:p>
            <a:endParaRPr lang="en-AU" dirty="0"/>
          </a:p>
          <a:p>
            <a:r>
              <a:rPr lang="en-AU" dirty="0"/>
              <a:t>Our study on immigrants’ information behaviour using </a:t>
            </a:r>
            <a:r>
              <a:rPr lang="en-AU" dirty="0" err="1"/>
              <a:t>photovoice</a:t>
            </a:r>
            <a:endParaRPr lang="en-AU" dirty="0"/>
          </a:p>
          <a:p>
            <a:endParaRPr lang="en-AU" dirty="0"/>
          </a:p>
          <a:p>
            <a:r>
              <a:rPr lang="en-AU" dirty="0"/>
              <a:t>Some reflections: strengths, challenges and notes</a:t>
            </a:r>
          </a:p>
        </p:txBody>
      </p:sp>
      <p:sp>
        <p:nvSpPr>
          <p:cNvPr id="4" name="Slide Number Placeholder 3"/>
          <p:cNvSpPr>
            <a:spLocks noGrp="1"/>
          </p:cNvSpPr>
          <p:nvPr>
            <p:ph type="sldNum" sz="quarter" idx="12"/>
          </p:nvPr>
        </p:nvSpPr>
        <p:spPr/>
        <p:txBody>
          <a:bodyPr/>
          <a:lstStyle/>
          <a:p>
            <a:fld id="{D145AD1D-0342-4DC3-9688-C447CA7C1FA3}" type="slidenum">
              <a:rPr lang="en-AU" smtClean="0"/>
              <a:pPr/>
              <a:t>2</a:t>
            </a:fld>
            <a:endParaRPr lang="en-AU"/>
          </a:p>
        </p:txBody>
      </p:sp>
    </p:spTree>
    <p:extLst>
      <p:ext uri="{BB962C8B-B14F-4D97-AF65-F5344CB8AC3E}">
        <p14:creationId xmlns:p14="http://schemas.microsoft.com/office/powerpoint/2010/main" val="2836989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a:t>What to capture? </a:t>
            </a:r>
            <a:br>
              <a:rPr lang="en-AU" sz="3600" dirty="0"/>
            </a:br>
            <a:r>
              <a:rPr lang="en-AU" sz="3600" dirty="0"/>
              <a:t>--- The selection of photos</a:t>
            </a:r>
          </a:p>
        </p:txBody>
      </p:sp>
      <p:sp>
        <p:nvSpPr>
          <p:cNvPr id="3" name="Content Placeholder 2"/>
          <p:cNvSpPr>
            <a:spLocks noGrp="1"/>
          </p:cNvSpPr>
          <p:nvPr>
            <p:ph idx="1"/>
          </p:nvPr>
        </p:nvSpPr>
        <p:spPr/>
        <p:txBody>
          <a:bodyPr>
            <a:normAutofit lnSpcReduction="10000"/>
          </a:bodyPr>
          <a:lstStyle/>
          <a:p>
            <a:r>
              <a:rPr lang="en-AU" dirty="0"/>
              <a:t>Everyday life photos</a:t>
            </a:r>
          </a:p>
          <a:p>
            <a:pPr lvl="0"/>
            <a:r>
              <a:rPr lang="en-GB" dirty="0"/>
              <a:t>Information needs during migration settlement</a:t>
            </a:r>
            <a:endParaRPr lang="en-US" dirty="0"/>
          </a:p>
          <a:p>
            <a:pPr lvl="0"/>
            <a:r>
              <a:rPr lang="en-GB" dirty="0"/>
              <a:t>Information sources in satisfying needs </a:t>
            </a:r>
            <a:endParaRPr lang="en-US" dirty="0"/>
          </a:p>
          <a:p>
            <a:pPr lvl="0"/>
            <a:r>
              <a:rPr lang="en-GB" dirty="0"/>
              <a:t>Barriers and challenges in information seeking activities</a:t>
            </a:r>
            <a:endParaRPr lang="en-US" dirty="0"/>
          </a:p>
          <a:p>
            <a:pPr lvl="0"/>
            <a:r>
              <a:rPr lang="en-GB" dirty="0"/>
              <a:t>Public library services used </a:t>
            </a:r>
            <a:endParaRPr lang="en-US" dirty="0"/>
          </a:p>
          <a:p>
            <a:pPr lvl="0"/>
            <a:r>
              <a:rPr lang="en-GB" dirty="0"/>
              <a:t>Anything of interest around the process of information gathering or sharing</a:t>
            </a:r>
            <a:endParaRPr lang="en-US"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20</a:t>
            </a:fld>
            <a:endParaRPr lang="en-AU"/>
          </a:p>
        </p:txBody>
      </p:sp>
    </p:spTree>
    <p:extLst>
      <p:ext uri="{BB962C8B-B14F-4D97-AF65-F5344CB8AC3E}">
        <p14:creationId xmlns:p14="http://schemas.microsoft.com/office/powerpoint/2010/main" val="2040878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a:t>Photo analysis</a:t>
            </a:r>
          </a:p>
        </p:txBody>
      </p:sp>
      <p:sp>
        <p:nvSpPr>
          <p:cNvPr id="3" name="Content Placeholder 2"/>
          <p:cNvSpPr>
            <a:spLocks noGrp="1"/>
          </p:cNvSpPr>
          <p:nvPr>
            <p:ph idx="1"/>
          </p:nvPr>
        </p:nvSpPr>
        <p:spPr>
          <a:xfrm>
            <a:off x="1403648" y="2132856"/>
            <a:ext cx="6196405" cy="3676296"/>
          </a:xfrm>
        </p:spPr>
        <p:txBody>
          <a:bodyPr>
            <a:normAutofit fontScale="77500" lnSpcReduction="20000"/>
          </a:bodyPr>
          <a:lstStyle/>
          <a:p>
            <a:r>
              <a:rPr lang="en-AU" sz="3100" dirty="0"/>
              <a:t>258 photos captured by study participants’ mobile phones</a:t>
            </a:r>
          </a:p>
          <a:p>
            <a:endParaRPr lang="en-AU" sz="3100" dirty="0"/>
          </a:p>
          <a:p>
            <a:r>
              <a:rPr lang="en-AU" sz="3100" dirty="0"/>
              <a:t>Participatory analysis (Wang &amp; Burris, 1997)</a:t>
            </a:r>
          </a:p>
          <a:p>
            <a:pPr lvl="1"/>
            <a:r>
              <a:rPr lang="en-AU" sz="3100" dirty="0"/>
              <a:t>Selecting</a:t>
            </a:r>
          </a:p>
          <a:p>
            <a:pPr lvl="1"/>
            <a:r>
              <a:rPr lang="en-AU" sz="3100" dirty="0"/>
              <a:t>Contextualizing</a:t>
            </a:r>
          </a:p>
          <a:p>
            <a:pPr lvl="1"/>
            <a:r>
              <a:rPr lang="en-AU" sz="3100" dirty="0"/>
              <a:t>Codifying</a:t>
            </a:r>
          </a:p>
          <a:p>
            <a:endParaRPr lang="en-AU" sz="3100" dirty="0"/>
          </a:p>
          <a:p>
            <a:r>
              <a:rPr lang="en-AU" sz="3100" dirty="0"/>
              <a:t>The involvement of participants is a main part of the analysis process.</a:t>
            </a:r>
          </a:p>
          <a:p>
            <a:endParaRPr lang="en-AU" dirty="0"/>
          </a:p>
          <a:p>
            <a:pPr marL="0" indent="0">
              <a:buNone/>
            </a:pPr>
            <a:endParaRPr lang="en-AU"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21</a:t>
            </a:fld>
            <a:endParaRPr lang="en-AU"/>
          </a:p>
        </p:txBody>
      </p:sp>
    </p:spTree>
    <p:extLst>
      <p:ext uri="{BB962C8B-B14F-4D97-AF65-F5344CB8AC3E}">
        <p14:creationId xmlns:p14="http://schemas.microsoft.com/office/powerpoint/2010/main" val="1293322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145AD1D-0342-4DC3-9688-C447CA7C1FA3}" type="slidenum">
              <a:rPr lang="en-AU" smtClean="0"/>
              <a:pPr/>
              <a:t>22</a:t>
            </a:fld>
            <a:endParaRPr lang="en-AU"/>
          </a:p>
        </p:txBody>
      </p:sp>
      <p:graphicFrame>
        <p:nvGraphicFramePr>
          <p:cNvPr id="5" name="Table 4"/>
          <p:cNvGraphicFramePr>
            <a:graphicFrameLocks noGrp="1"/>
          </p:cNvGraphicFramePr>
          <p:nvPr>
            <p:extLst>
              <p:ext uri="{D42A27DB-BD31-4B8C-83A1-F6EECF244321}">
                <p14:modId xmlns:p14="http://schemas.microsoft.com/office/powerpoint/2010/main" val="1518941194"/>
              </p:ext>
            </p:extLst>
          </p:nvPr>
        </p:nvGraphicFramePr>
        <p:xfrm>
          <a:off x="971601" y="908723"/>
          <a:ext cx="7252624" cy="5269768"/>
        </p:xfrm>
        <a:graphic>
          <a:graphicData uri="http://schemas.openxmlformats.org/drawingml/2006/table">
            <a:tbl>
              <a:tblPr firstRow="1" firstCol="1" bandRow="1">
                <a:tableStyleId>{5C22544A-7EE6-4342-B048-85BDC9FD1C3A}</a:tableStyleId>
              </a:tblPr>
              <a:tblGrid>
                <a:gridCol w="1611232">
                  <a:extLst>
                    <a:ext uri="{9D8B030D-6E8A-4147-A177-3AD203B41FA5}">
                      <a16:colId xmlns:a16="http://schemas.microsoft.com/office/drawing/2014/main" val="20000"/>
                    </a:ext>
                  </a:extLst>
                </a:gridCol>
                <a:gridCol w="4358147">
                  <a:extLst>
                    <a:ext uri="{9D8B030D-6E8A-4147-A177-3AD203B41FA5}">
                      <a16:colId xmlns:a16="http://schemas.microsoft.com/office/drawing/2014/main" val="20001"/>
                    </a:ext>
                  </a:extLst>
                </a:gridCol>
                <a:gridCol w="1283245">
                  <a:extLst>
                    <a:ext uri="{9D8B030D-6E8A-4147-A177-3AD203B41FA5}">
                      <a16:colId xmlns:a16="http://schemas.microsoft.com/office/drawing/2014/main" val="20002"/>
                    </a:ext>
                  </a:extLst>
                </a:gridCol>
              </a:tblGrid>
              <a:tr h="390273">
                <a:tc>
                  <a:txBody>
                    <a:bodyPr/>
                    <a:lstStyle/>
                    <a:p>
                      <a:pPr algn="ctr">
                        <a:spcBef>
                          <a:spcPts val="600"/>
                        </a:spcBef>
                        <a:spcAft>
                          <a:spcPts val="0"/>
                        </a:spcAft>
                      </a:pPr>
                      <a:r>
                        <a:rPr lang="en-GB" sz="1600" dirty="0">
                          <a:effectLst/>
                        </a:rPr>
                        <a:t>Category/Theme</a:t>
                      </a:r>
                      <a:endParaRPr lang="en-US" sz="1600" dirty="0">
                        <a:solidFill>
                          <a:srgbClr val="000000"/>
                        </a:solidFill>
                        <a:effectLst/>
                        <a:latin typeface="Times New Roman" charset="0"/>
                        <a:ea typeface="SimSun" charset="-122"/>
                        <a:cs typeface="Arial" charset="0"/>
                      </a:endParaRPr>
                    </a:p>
                  </a:txBody>
                  <a:tcPr marL="51385" marR="51385" marT="0" marB="0" anchor="ctr"/>
                </a:tc>
                <a:tc>
                  <a:txBody>
                    <a:bodyPr/>
                    <a:lstStyle/>
                    <a:p>
                      <a:pPr algn="ctr">
                        <a:spcBef>
                          <a:spcPts val="600"/>
                        </a:spcBef>
                        <a:spcAft>
                          <a:spcPts val="0"/>
                        </a:spcAft>
                      </a:pPr>
                      <a:r>
                        <a:rPr lang="en-GB" sz="1600" dirty="0">
                          <a:effectLst/>
                        </a:rPr>
                        <a:t>Description of category</a:t>
                      </a:r>
                      <a:endParaRPr lang="en-US" sz="1600" dirty="0">
                        <a:solidFill>
                          <a:srgbClr val="000000"/>
                        </a:solidFill>
                        <a:effectLst/>
                        <a:latin typeface="Times New Roman" charset="0"/>
                        <a:ea typeface="SimSun" charset="-122"/>
                        <a:cs typeface="Arial" charset="0"/>
                      </a:endParaRPr>
                    </a:p>
                  </a:txBody>
                  <a:tcPr marL="51385" marR="51385" marT="0" marB="0" anchor="ctr"/>
                </a:tc>
                <a:tc>
                  <a:txBody>
                    <a:bodyPr/>
                    <a:lstStyle/>
                    <a:p>
                      <a:pPr algn="ctr">
                        <a:spcBef>
                          <a:spcPts val="600"/>
                        </a:spcBef>
                        <a:spcAft>
                          <a:spcPts val="0"/>
                        </a:spcAft>
                      </a:pPr>
                      <a:r>
                        <a:rPr lang="en-GB" sz="1600">
                          <a:effectLst/>
                        </a:rPr>
                        <a:t>No. of photos</a:t>
                      </a:r>
                      <a:endParaRPr lang="en-US" sz="1600">
                        <a:solidFill>
                          <a:srgbClr val="000000"/>
                        </a:solidFill>
                        <a:effectLst/>
                        <a:latin typeface="Times New Roman" charset="0"/>
                        <a:ea typeface="SimSun" charset="-122"/>
                        <a:cs typeface="Arial" charset="0"/>
                      </a:endParaRPr>
                    </a:p>
                  </a:txBody>
                  <a:tcPr marL="51385" marR="51385" marT="0" marB="0" anchor="ctr"/>
                </a:tc>
                <a:extLst>
                  <a:ext uri="{0D108BD9-81ED-4DB2-BD59-A6C34878D82A}">
                    <a16:rowId xmlns:a16="http://schemas.microsoft.com/office/drawing/2014/main" val="10000"/>
                  </a:ext>
                </a:extLst>
              </a:tr>
              <a:tr h="305100">
                <a:tc>
                  <a:txBody>
                    <a:bodyPr/>
                    <a:lstStyle/>
                    <a:p>
                      <a:pPr algn="l">
                        <a:spcBef>
                          <a:spcPts val="600"/>
                        </a:spcBef>
                        <a:spcAft>
                          <a:spcPts val="0"/>
                        </a:spcAft>
                      </a:pPr>
                      <a:r>
                        <a:rPr lang="en-GB" sz="1400" dirty="0">
                          <a:effectLst/>
                        </a:rPr>
                        <a:t>Information sources</a:t>
                      </a:r>
                      <a:endParaRPr lang="en-US" sz="1400" dirty="0">
                        <a:solidFill>
                          <a:srgbClr val="000000"/>
                        </a:solidFill>
                        <a:effectLst/>
                        <a:latin typeface="Times New Roman" charset="0"/>
                        <a:ea typeface="SimSun" charset="-122"/>
                        <a:cs typeface="Arial" charset="0"/>
                      </a:endParaRPr>
                    </a:p>
                  </a:txBody>
                  <a:tcPr marL="51385" marR="51385" marT="0" marB="0"/>
                </a:tc>
                <a:tc>
                  <a:txBody>
                    <a:bodyPr/>
                    <a:lstStyle/>
                    <a:p>
                      <a:pPr algn="l">
                        <a:spcBef>
                          <a:spcPts val="600"/>
                        </a:spcBef>
                        <a:spcAft>
                          <a:spcPts val="0"/>
                        </a:spcAft>
                      </a:pPr>
                      <a:r>
                        <a:rPr lang="en-GB" sz="1400" dirty="0">
                          <a:effectLst/>
                        </a:rPr>
                        <a:t>Reflecting various kinds of sources that immigrants access</a:t>
                      </a:r>
                      <a:endParaRPr lang="en-US" sz="1400" dirty="0">
                        <a:solidFill>
                          <a:srgbClr val="000000"/>
                        </a:solidFill>
                        <a:effectLst/>
                        <a:latin typeface="Times New Roman" charset="0"/>
                        <a:ea typeface="SimSun" charset="-122"/>
                        <a:cs typeface="Arial" charset="0"/>
                      </a:endParaRPr>
                    </a:p>
                  </a:txBody>
                  <a:tcPr marL="51385" marR="51385" marT="0" marB="0"/>
                </a:tc>
                <a:tc>
                  <a:txBody>
                    <a:bodyPr/>
                    <a:lstStyle/>
                    <a:p>
                      <a:pPr algn="ctr">
                        <a:spcBef>
                          <a:spcPts val="600"/>
                        </a:spcBef>
                        <a:spcAft>
                          <a:spcPts val="0"/>
                        </a:spcAft>
                      </a:pPr>
                      <a:r>
                        <a:rPr lang="en-GB" sz="1400" dirty="0">
                          <a:effectLst/>
                        </a:rPr>
                        <a:t>58</a:t>
                      </a:r>
                      <a:endParaRPr lang="en-US" sz="1400" dirty="0">
                        <a:solidFill>
                          <a:srgbClr val="000000"/>
                        </a:solidFill>
                        <a:effectLst/>
                        <a:latin typeface="Times New Roman" charset="0"/>
                        <a:ea typeface="SimSun" charset="-122"/>
                        <a:cs typeface="Arial" charset="0"/>
                      </a:endParaRPr>
                    </a:p>
                  </a:txBody>
                  <a:tcPr marL="51385" marR="51385" marT="0" marB="0"/>
                </a:tc>
                <a:extLst>
                  <a:ext uri="{0D108BD9-81ED-4DB2-BD59-A6C34878D82A}">
                    <a16:rowId xmlns:a16="http://schemas.microsoft.com/office/drawing/2014/main" val="10001"/>
                  </a:ext>
                </a:extLst>
              </a:tr>
              <a:tr h="610199">
                <a:tc>
                  <a:txBody>
                    <a:bodyPr/>
                    <a:lstStyle/>
                    <a:p>
                      <a:pPr algn="l">
                        <a:spcBef>
                          <a:spcPts val="600"/>
                        </a:spcBef>
                        <a:spcAft>
                          <a:spcPts val="0"/>
                        </a:spcAft>
                      </a:pPr>
                      <a:r>
                        <a:rPr lang="en-GB" sz="1400">
                          <a:effectLst/>
                        </a:rPr>
                        <a:t>Information grounds and sharing</a:t>
                      </a:r>
                      <a:endParaRPr lang="en-US" sz="1400">
                        <a:solidFill>
                          <a:srgbClr val="000000"/>
                        </a:solidFill>
                        <a:effectLst/>
                        <a:latin typeface="Times New Roman" charset="0"/>
                        <a:ea typeface="SimSun" charset="-122"/>
                        <a:cs typeface="Arial" charset="0"/>
                      </a:endParaRPr>
                    </a:p>
                  </a:txBody>
                  <a:tcPr marL="51385" marR="51385" marT="0" marB="0"/>
                </a:tc>
                <a:tc>
                  <a:txBody>
                    <a:bodyPr/>
                    <a:lstStyle/>
                    <a:p>
                      <a:pPr algn="l">
                        <a:spcBef>
                          <a:spcPts val="600"/>
                        </a:spcBef>
                        <a:spcAft>
                          <a:spcPts val="0"/>
                        </a:spcAft>
                      </a:pPr>
                      <a:r>
                        <a:rPr lang="en-GB" sz="1400" dirty="0">
                          <a:effectLst/>
                        </a:rPr>
                        <a:t>Referring to the places (both virtual and physical) where immigrants meet and share information</a:t>
                      </a:r>
                      <a:endParaRPr lang="en-US" sz="1400" dirty="0">
                        <a:solidFill>
                          <a:srgbClr val="000000"/>
                        </a:solidFill>
                        <a:effectLst/>
                        <a:latin typeface="Times New Roman" charset="0"/>
                        <a:ea typeface="SimSun" charset="-122"/>
                        <a:cs typeface="Arial" charset="0"/>
                      </a:endParaRPr>
                    </a:p>
                  </a:txBody>
                  <a:tcPr marL="51385" marR="51385" marT="0" marB="0"/>
                </a:tc>
                <a:tc>
                  <a:txBody>
                    <a:bodyPr/>
                    <a:lstStyle/>
                    <a:p>
                      <a:pPr algn="ctr">
                        <a:spcBef>
                          <a:spcPts val="600"/>
                        </a:spcBef>
                        <a:spcAft>
                          <a:spcPts val="0"/>
                        </a:spcAft>
                      </a:pPr>
                      <a:r>
                        <a:rPr lang="en-GB" sz="1400">
                          <a:effectLst/>
                        </a:rPr>
                        <a:t>40</a:t>
                      </a:r>
                      <a:endParaRPr lang="en-US" sz="1400">
                        <a:solidFill>
                          <a:srgbClr val="000000"/>
                        </a:solidFill>
                        <a:effectLst/>
                        <a:latin typeface="Times New Roman" charset="0"/>
                        <a:ea typeface="SimSun" charset="-122"/>
                        <a:cs typeface="Arial" charset="0"/>
                      </a:endParaRPr>
                    </a:p>
                  </a:txBody>
                  <a:tcPr marL="51385" marR="51385" marT="0" marB="0"/>
                </a:tc>
                <a:extLst>
                  <a:ext uri="{0D108BD9-81ED-4DB2-BD59-A6C34878D82A}">
                    <a16:rowId xmlns:a16="http://schemas.microsoft.com/office/drawing/2014/main" val="10002"/>
                  </a:ext>
                </a:extLst>
              </a:tr>
              <a:tr h="457649">
                <a:tc>
                  <a:txBody>
                    <a:bodyPr/>
                    <a:lstStyle/>
                    <a:p>
                      <a:pPr algn="l">
                        <a:spcBef>
                          <a:spcPts val="600"/>
                        </a:spcBef>
                        <a:spcAft>
                          <a:spcPts val="0"/>
                        </a:spcAft>
                      </a:pPr>
                      <a:r>
                        <a:rPr lang="en-GB" sz="1400">
                          <a:effectLst/>
                        </a:rPr>
                        <a:t>Information needs</a:t>
                      </a:r>
                      <a:endParaRPr lang="en-US" sz="1400">
                        <a:solidFill>
                          <a:srgbClr val="000000"/>
                        </a:solidFill>
                        <a:effectLst/>
                        <a:latin typeface="Times New Roman" charset="0"/>
                        <a:ea typeface="SimSun" charset="-122"/>
                        <a:cs typeface="Arial" charset="0"/>
                      </a:endParaRPr>
                    </a:p>
                  </a:txBody>
                  <a:tcPr marL="51385" marR="51385" marT="0" marB="0"/>
                </a:tc>
                <a:tc>
                  <a:txBody>
                    <a:bodyPr/>
                    <a:lstStyle/>
                    <a:p>
                      <a:pPr algn="l">
                        <a:spcBef>
                          <a:spcPts val="600"/>
                        </a:spcBef>
                        <a:spcAft>
                          <a:spcPts val="0"/>
                        </a:spcAft>
                      </a:pPr>
                      <a:r>
                        <a:rPr lang="en-GB" sz="1400" dirty="0">
                          <a:effectLst/>
                        </a:rPr>
                        <a:t>Coding the information that immigrants look for in the process of settlement.</a:t>
                      </a:r>
                      <a:endParaRPr lang="en-US" sz="1400" dirty="0">
                        <a:solidFill>
                          <a:srgbClr val="000000"/>
                        </a:solidFill>
                        <a:effectLst/>
                        <a:latin typeface="Times New Roman" charset="0"/>
                        <a:ea typeface="SimSun" charset="-122"/>
                        <a:cs typeface="Arial" charset="0"/>
                      </a:endParaRPr>
                    </a:p>
                  </a:txBody>
                  <a:tcPr marL="51385" marR="51385" marT="0" marB="0"/>
                </a:tc>
                <a:tc>
                  <a:txBody>
                    <a:bodyPr/>
                    <a:lstStyle/>
                    <a:p>
                      <a:pPr algn="ctr">
                        <a:spcBef>
                          <a:spcPts val="600"/>
                        </a:spcBef>
                        <a:spcAft>
                          <a:spcPts val="0"/>
                        </a:spcAft>
                      </a:pPr>
                      <a:r>
                        <a:rPr lang="en-GB" sz="1400" dirty="0">
                          <a:effectLst/>
                        </a:rPr>
                        <a:t>33</a:t>
                      </a:r>
                      <a:endParaRPr lang="en-US" sz="1400" dirty="0">
                        <a:solidFill>
                          <a:srgbClr val="000000"/>
                        </a:solidFill>
                        <a:effectLst/>
                        <a:latin typeface="Times New Roman" charset="0"/>
                        <a:ea typeface="SimSun" charset="-122"/>
                        <a:cs typeface="Arial" charset="0"/>
                      </a:endParaRPr>
                    </a:p>
                  </a:txBody>
                  <a:tcPr marL="51385" marR="51385" marT="0" marB="0"/>
                </a:tc>
                <a:extLst>
                  <a:ext uri="{0D108BD9-81ED-4DB2-BD59-A6C34878D82A}">
                    <a16:rowId xmlns:a16="http://schemas.microsoft.com/office/drawing/2014/main" val="10003"/>
                  </a:ext>
                </a:extLst>
              </a:tr>
              <a:tr h="305100">
                <a:tc>
                  <a:txBody>
                    <a:bodyPr/>
                    <a:lstStyle/>
                    <a:p>
                      <a:pPr algn="l">
                        <a:spcBef>
                          <a:spcPts val="600"/>
                        </a:spcBef>
                        <a:spcAft>
                          <a:spcPts val="0"/>
                        </a:spcAft>
                      </a:pPr>
                      <a:r>
                        <a:rPr lang="en-GB" sz="1400">
                          <a:effectLst/>
                        </a:rPr>
                        <a:t>Challenges</a:t>
                      </a:r>
                      <a:endParaRPr lang="en-US" sz="1400">
                        <a:solidFill>
                          <a:srgbClr val="000000"/>
                        </a:solidFill>
                        <a:effectLst/>
                        <a:latin typeface="Times New Roman" charset="0"/>
                        <a:ea typeface="SimSun" charset="-122"/>
                        <a:cs typeface="Arial" charset="0"/>
                      </a:endParaRPr>
                    </a:p>
                  </a:txBody>
                  <a:tcPr marL="51385" marR="51385" marT="0" marB="0"/>
                </a:tc>
                <a:tc>
                  <a:txBody>
                    <a:bodyPr/>
                    <a:lstStyle/>
                    <a:p>
                      <a:pPr algn="l">
                        <a:spcBef>
                          <a:spcPts val="600"/>
                        </a:spcBef>
                        <a:spcAft>
                          <a:spcPts val="0"/>
                        </a:spcAft>
                      </a:pPr>
                      <a:r>
                        <a:rPr lang="en-GB" sz="1400" dirty="0">
                          <a:effectLst/>
                        </a:rPr>
                        <a:t>Depicting what immigrants feel challenged by</a:t>
                      </a:r>
                      <a:endParaRPr lang="en-US" sz="1400" dirty="0">
                        <a:solidFill>
                          <a:srgbClr val="000000"/>
                        </a:solidFill>
                        <a:effectLst/>
                        <a:latin typeface="Times New Roman" charset="0"/>
                        <a:ea typeface="SimSun" charset="-122"/>
                        <a:cs typeface="Arial" charset="0"/>
                      </a:endParaRPr>
                    </a:p>
                  </a:txBody>
                  <a:tcPr marL="51385" marR="51385" marT="0" marB="0"/>
                </a:tc>
                <a:tc>
                  <a:txBody>
                    <a:bodyPr/>
                    <a:lstStyle/>
                    <a:p>
                      <a:pPr algn="ctr">
                        <a:spcBef>
                          <a:spcPts val="600"/>
                        </a:spcBef>
                        <a:spcAft>
                          <a:spcPts val="0"/>
                        </a:spcAft>
                      </a:pPr>
                      <a:r>
                        <a:rPr lang="en-GB" sz="1400" dirty="0">
                          <a:effectLst/>
                        </a:rPr>
                        <a:t>29</a:t>
                      </a:r>
                      <a:endParaRPr lang="en-US" sz="1400" dirty="0">
                        <a:solidFill>
                          <a:srgbClr val="000000"/>
                        </a:solidFill>
                        <a:effectLst/>
                        <a:latin typeface="Times New Roman" charset="0"/>
                        <a:ea typeface="SimSun" charset="-122"/>
                        <a:cs typeface="Arial" charset="0"/>
                      </a:endParaRPr>
                    </a:p>
                  </a:txBody>
                  <a:tcPr marL="51385" marR="51385" marT="0" marB="0"/>
                </a:tc>
                <a:extLst>
                  <a:ext uri="{0D108BD9-81ED-4DB2-BD59-A6C34878D82A}">
                    <a16:rowId xmlns:a16="http://schemas.microsoft.com/office/drawing/2014/main" val="10004"/>
                  </a:ext>
                </a:extLst>
              </a:tr>
              <a:tr h="610199">
                <a:tc>
                  <a:txBody>
                    <a:bodyPr/>
                    <a:lstStyle/>
                    <a:p>
                      <a:pPr algn="l">
                        <a:spcBef>
                          <a:spcPts val="600"/>
                        </a:spcBef>
                        <a:spcAft>
                          <a:spcPts val="0"/>
                        </a:spcAft>
                      </a:pPr>
                      <a:r>
                        <a:rPr lang="en-GB" sz="1400">
                          <a:effectLst/>
                        </a:rPr>
                        <a:t>Community life</a:t>
                      </a:r>
                      <a:endParaRPr lang="en-US" sz="1400">
                        <a:solidFill>
                          <a:srgbClr val="000000"/>
                        </a:solidFill>
                        <a:effectLst/>
                        <a:latin typeface="Times New Roman" charset="0"/>
                        <a:ea typeface="SimSun" charset="-122"/>
                        <a:cs typeface="Arial" charset="0"/>
                      </a:endParaRPr>
                    </a:p>
                  </a:txBody>
                  <a:tcPr marL="51385" marR="51385" marT="0" marB="0"/>
                </a:tc>
                <a:tc>
                  <a:txBody>
                    <a:bodyPr/>
                    <a:lstStyle/>
                    <a:p>
                      <a:pPr algn="l">
                        <a:spcBef>
                          <a:spcPts val="600"/>
                        </a:spcBef>
                        <a:spcAft>
                          <a:spcPts val="0"/>
                        </a:spcAft>
                      </a:pPr>
                      <a:r>
                        <a:rPr lang="en-GB" sz="1400" dirty="0">
                          <a:effectLst/>
                        </a:rPr>
                        <a:t>Referring to a group/ association that immigrants join, things they contribute to, and community activities</a:t>
                      </a:r>
                      <a:endParaRPr lang="en-US" sz="1400" dirty="0">
                        <a:solidFill>
                          <a:srgbClr val="000000"/>
                        </a:solidFill>
                        <a:effectLst/>
                        <a:latin typeface="Times New Roman" charset="0"/>
                        <a:ea typeface="SimSun" charset="-122"/>
                        <a:cs typeface="Arial" charset="0"/>
                      </a:endParaRPr>
                    </a:p>
                  </a:txBody>
                  <a:tcPr marL="51385" marR="51385" marT="0" marB="0"/>
                </a:tc>
                <a:tc>
                  <a:txBody>
                    <a:bodyPr/>
                    <a:lstStyle/>
                    <a:p>
                      <a:pPr algn="ctr">
                        <a:spcBef>
                          <a:spcPts val="600"/>
                        </a:spcBef>
                        <a:spcAft>
                          <a:spcPts val="0"/>
                        </a:spcAft>
                      </a:pPr>
                      <a:r>
                        <a:rPr lang="en-GB" sz="1400" dirty="0">
                          <a:effectLst/>
                        </a:rPr>
                        <a:t>23</a:t>
                      </a:r>
                      <a:endParaRPr lang="en-US" sz="1400" dirty="0">
                        <a:solidFill>
                          <a:srgbClr val="000000"/>
                        </a:solidFill>
                        <a:effectLst/>
                        <a:latin typeface="Times New Roman" charset="0"/>
                        <a:ea typeface="SimSun" charset="-122"/>
                        <a:cs typeface="Arial" charset="0"/>
                      </a:endParaRPr>
                    </a:p>
                  </a:txBody>
                  <a:tcPr marL="51385" marR="51385" marT="0" marB="0"/>
                </a:tc>
                <a:extLst>
                  <a:ext uri="{0D108BD9-81ED-4DB2-BD59-A6C34878D82A}">
                    <a16:rowId xmlns:a16="http://schemas.microsoft.com/office/drawing/2014/main" val="10005"/>
                  </a:ext>
                </a:extLst>
              </a:tr>
              <a:tr h="305100">
                <a:tc>
                  <a:txBody>
                    <a:bodyPr/>
                    <a:lstStyle/>
                    <a:p>
                      <a:pPr algn="l">
                        <a:spcBef>
                          <a:spcPts val="600"/>
                        </a:spcBef>
                        <a:spcAft>
                          <a:spcPts val="0"/>
                        </a:spcAft>
                      </a:pPr>
                      <a:r>
                        <a:rPr lang="en-GB" sz="1400">
                          <a:effectLst/>
                        </a:rPr>
                        <a:t>Public library services</a:t>
                      </a:r>
                      <a:endParaRPr lang="en-US" sz="1400">
                        <a:solidFill>
                          <a:srgbClr val="000000"/>
                        </a:solidFill>
                        <a:effectLst/>
                        <a:latin typeface="Times New Roman" charset="0"/>
                        <a:ea typeface="SimSun" charset="-122"/>
                        <a:cs typeface="Arial" charset="0"/>
                      </a:endParaRPr>
                    </a:p>
                  </a:txBody>
                  <a:tcPr marL="51385" marR="51385" marT="0" marB="0"/>
                </a:tc>
                <a:tc>
                  <a:txBody>
                    <a:bodyPr/>
                    <a:lstStyle/>
                    <a:p>
                      <a:pPr algn="l">
                        <a:spcBef>
                          <a:spcPts val="600"/>
                        </a:spcBef>
                        <a:spcAft>
                          <a:spcPts val="0"/>
                        </a:spcAft>
                      </a:pPr>
                      <a:r>
                        <a:rPr lang="en-GB" sz="1400" dirty="0">
                          <a:effectLst/>
                        </a:rPr>
                        <a:t>Categorising libraries immigrants visit and services they use</a:t>
                      </a:r>
                      <a:endParaRPr lang="en-US" sz="1400" dirty="0">
                        <a:solidFill>
                          <a:srgbClr val="000000"/>
                        </a:solidFill>
                        <a:effectLst/>
                        <a:latin typeface="Times New Roman" charset="0"/>
                        <a:ea typeface="SimSun" charset="-122"/>
                        <a:cs typeface="Arial" charset="0"/>
                      </a:endParaRPr>
                    </a:p>
                  </a:txBody>
                  <a:tcPr marL="51385" marR="51385" marT="0" marB="0"/>
                </a:tc>
                <a:tc>
                  <a:txBody>
                    <a:bodyPr/>
                    <a:lstStyle/>
                    <a:p>
                      <a:pPr algn="ctr">
                        <a:spcBef>
                          <a:spcPts val="600"/>
                        </a:spcBef>
                        <a:spcAft>
                          <a:spcPts val="0"/>
                        </a:spcAft>
                      </a:pPr>
                      <a:r>
                        <a:rPr lang="en-GB" sz="1400">
                          <a:effectLst/>
                        </a:rPr>
                        <a:t>18</a:t>
                      </a:r>
                      <a:endParaRPr lang="en-US" sz="1400">
                        <a:solidFill>
                          <a:srgbClr val="000000"/>
                        </a:solidFill>
                        <a:effectLst/>
                        <a:latin typeface="Times New Roman" charset="0"/>
                        <a:ea typeface="SimSun" charset="-122"/>
                        <a:cs typeface="Arial" charset="0"/>
                      </a:endParaRPr>
                    </a:p>
                  </a:txBody>
                  <a:tcPr marL="51385" marR="51385" marT="0" marB="0"/>
                </a:tc>
                <a:extLst>
                  <a:ext uri="{0D108BD9-81ED-4DB2-BD59-A6C34878D82A}">
                    <a16:rowId xmlns:a16="http://schemas.microsoft.com/office/drawing/2014/main" val="10006"/>
                  </a:ext>
                </a:extLst>
              </a:tr>
              <a:tr h="457649">
                <a:tc>
                  <a:txBody>
                    <a:bodyPr/>
                    <a:lstStyle/>
                    <a:p>
                      <a:pPr algn="l">
                        <a:spcBef>
                          <a:spcPts val="600"/>
                        </a:spcBef>
                        <a:spcAft>
                          <a:spcPts val="0"/>
                        </a:spcAft>
                      </a:pPr>
                      <a:r>
                        <a:rPr lang="en-GB" sz="1400">
                          <a:effectLst/>
                        </a:rPr>
                        <a:t>Achievement</a:t>
                      </a:r>
                      <a:endParaRPr lang="en-US" sz="1400">
                        <a:solidFill>
                          <a:srgbClr val="000000"/>
                        </a:solidFill>
                        <a:effectLst/>
                        <a:latin typeface="Times New Roman" charset="0"/>
                        <a:ea typeface="SimSun" charset="-122"/>
                        <a:cs typeface="Arial" charset="0"/>
                      </a:endParaRPr>
                    </a:p>
                  </a:txBody>
                  <a:tcPr marL="51385" marR="51385" marT="0" marB="0"/>
                </a:tc>
                <a:tc>
                  <a:txBody>
                    <a:bodyPr/>
                    <a:lstStyle/>
                    <a:p>
                      <a:pPr algn="l">
                        <a:spcBef>
                          <a:spcPts val="600"/>
                        </a:spcBef>
                        <a:spcAft>
                          <a:spcPts val="0"/>
                        </a:spcAft>
                      </a:pPr>
                      <a:r>
                        <a:rPr lang="en-GB" sz="1400" dirty="0">
                          <a:effectLst/>
                        </a:rPr>
                        <a:t>Coding what immigrants achieve and the culture/tradition they preserve in a new country</a:t>
                      </a:r>
                      <a:endParaRPr lang="en-US" sz="1400" dirty="0">
                        <a:solidFill>
                          <a:srgbClr val="000000"/>
                        </a:solidFill>
                        <a:effectLst/>
                        <a:latin typeface="Times New Roman" charset="0"/>
                        <a:ea typeface="SimSun" charset="-122"/>
                        <a:cs typeface="Arial" charset="0"/>
                      </a:endParaRPr>
                    </a:p>
                  </a:txBody>
                  <a:tcPr marL="51385" marR="51385" marT="0" marB="0"/>
                </a:tc>
                <a:tc>
                  <a:txBody>
                    <a:bodyPr/>
                    <a:lstStyle/>
                    <a:p>
                      <a:pPr algn="ctr">
                        <a:spcBef>
                          <a:spcPts val="600"/>
                        </a:spcBef>
                        <a:spcAft>
                          <a:spcPts val="0"/>
                        </a:spcAft>
                      </a:pPr>
                      <a:r>
                        <a:rPr lang="en-GB" sz="1400" dirty="0">
                          <a:effectLst/>
                        </a:rPr>
                        <a:t>17</a:t>
                      </a:r>
                      <a:endParaRPr lang="en-US" sz="1400" dirty="0">
                        <a:solidFill>
                          <a:srgbClr val="000000"/>
                        </a:solidFill>
                        <a:effectLst/>
                        <a:latin typeface="Times New Roman" charset="0"/>
                        <a:ea typeface="SimSun" charset="-122"/>
                        <a:cs typeface="Arial" charset="0"/>
                      </a:endParaRPr>
                    </a:p>
                  </a:txBody>
                  <a:tcPr marL="51385" marR="51385" marT="0" marB="0"/>
                </a:tc>
                <a:extLst>
                  <a:ext uri="{0D108BD9-81ED-4DB2-BD59-A6C34878D82A}">
                    <a16:rowId xmlns:a16="http://schemas.microsoft.com/office/drawing/2014/main" val="10007"/>
                  </a:ext>
                </a:extLst>
              </a:tr>
              <a:tr h="457649">
                <a:tc>
                  <a:txBody>
                    <a:bodyPr/>
                    <a:lstStyle/>
                    <a:p>
                      <a:pPr algn="l">
                        <a:spcBef>
                          <a:spcPts val="600"/>
                        </a:spcBef>
                        <a:spcAft>
                          <a:spcPts val="0"/>
                        </a:spcAft>
                      </a:pPr>
                      <a:r>
                        <a:rPr lang="en-GB" sz="1400">
                          <a:effectLst/>
                        </a:rPr>
                        <a:t>Entertainment and leisure</a:t>
                      </a:r>
                      <a:endParaRPr lang="en-US" sz="1400">
                        <a:solidFill>
                          <a:srgbClr val="000000"/>
                        </a:solidFill>
                        <a:effectLst/>
                        <a:latin typeface="Times New Roman" charset="0"/>
                        <a:ea typeface="SimSun" charset="-122"/>
                        <a:cs typeface="Arial" charset="0"/>
                      </a:endParaRPr>
                    </a:p>
                  </a:txBody>
                  <a:tcPr marL="51385" marR="51385" marT="0" marB="0"/>
                </a:tc>
                <a:tc>
                  <a:txBody>
                    <a:bodyPr/>
                    <a:lstStyle/>
                    <a:p>
                      <a:pPr algn="l">
                        <a:spcBef>
                          <a:spcPts val="600"/>
                        </a:spcBef>
                        <a:spcAft>
                          <a:spcPts val="0"/>
                        </a:spcAft>
                      </a:pPr>
                      <a:r>
                        <a:rPr lang="en-GB" sz="1400" dirty="0">
                          <a:effectLst/>
                        </a:rPr>
                        <a:t>Referring to something of interest, such as festivals or places.</a:t>
                      </a:r>
                      <a:endParaRPr lang="en-US" sz="1400" dirty="0">
                        <a:solidFill>
                          <a:srgbClr val="000000"/>
                        </a:solidFill>
                        <a:effectLst/>
                        <a:latin typeface="Times New Roman" charset="0"/>
                        <a:ea typeface="SimSun" charset="-122"/>
                        <a:cs typeface="Arial" charset="0"/>
                      </a:endParaRPr>
                    </a:p>
                  </a:txBody>
                  <a:tcPr marL="51385" marR="51385" marT="0" marB="0"/>
                </a:tc>
                <a:tc>
                  <a:txBody>
                    <a:bodyPr/>
                    <a:lstStyle/>
                    <a:p>
                      <a:pPr algn="ctr">
                        <a:spcBef>
                          <a:spcPts val="600"/>
                        </a:spcBef>
                        <a:spcAft>
                          <a:spcPts val="0"/>
                        </a:spcAft>
                      </a:pPr>
                      <a:r>
                        <a:rPr lang="en-GB" sz="1400" dirty="0">
                          <a:effectLst/>
                        </a:rPr>
                        <a:t>16</a:t>
                      </a:r>
                      <a:endParaRPr lang="en-US" sz="1400" dirty="0">
                        <a:solidFill>
                          <a:srgbClr val="000000"/>
                        </a:solidFill>
                        <a:effectLst/>
                        <a:latin typeface="Times New Roman" charset="0"/>
                        <a:ea typeface="SimSun" charset="-122"/>
                        <a:cs typeface="Arial" charset="0"/>
                      </a:endParaRPr>
                    </a:p>
                  </a:txBody>
                  <a:tcPr marL="51385" marR="51385" marT="0" marB="0"/>
                </a:tc>
                <a:extLst>
                  <a:ext uri="{0D108BD9-81ED-4DB2-BD59-A6C34878D82A}">
                    <a16:rowId xmlns:a16="http://schemas.microsoft.com/office/drawing/2014/main" val="10008"/>
                  </a:ext>
                </a:extLst>
              </a:tr>
              <a:tr h="457649">
                <a:tc>
                  <a:txBody>
                    <a:bodyPr/>
                    <a:lstStyle/>
                    <a:p>
                      <a:pPr algn="l">
                        <a:spcBef>
                          <a:spcPts val="600"/>
                        </a:spcBef>
                        <a:spcAft>
                          <a:spcPts val="0"/>
                        </a:spcAft>
                      </a:pPr>
                      <a:r>
                        <a:rPr lang="en-GB" sz="1400">
                          <a:effectLst/>
                        </a:rPr>
                        <a:t>Communication tools</a:t>
                      </a:r>
                      <a:endParaRPr lang="en-US" sz="1400">
                        <a:solidFill>
                          <a:srgbClr val="000000"/>
                        </a:solidFill>
                        <a:effectLst/>
                        <a:latin typeface="Times New Roman" charset="0"/>
                        <a:ea typeface="SimSun" charset="-122"/>
                        <a:cs typeface="Arial" charset="0"/>
                      </a:endParaRPr>
                    </a:p>
                  </a:txBody>
                  <a:tcPr marL="51385" marR="51385" marT="0" marB="0"/>
                </a:tc>
                <a:tc>
                  <a:txBody>
                    <a:bodyPr/>
                    <a:lstStyle/>
                    <a:p>
                      <a:pPr algn="l">
                        <a:spcBef>
                          <a:spcPts val="600"/>
                        </a:spcBef>
                        <a:spcAft>
                          <a:spcPts val="0"/>
                        </a:spcAft>
                      </a:pPr>
                      <a:r>
                        <a:rPr lang="en-GB" sz="1400" dirty="0">
                          <a:effectLst/>
                        </a:rPr>
                        <a:t>Classifying tools that immigrants use to communicate to other people</a:t>
                      </a:r>
                      <a:endParaRPr lang="en-US" sz="1400" dirty="0">
                        <a:solidFill>
                          <a:srgbClr val="000000"/>
                        </a:solidFill>
                        <a:effectLst/>
                        <a:latin typeface="Times New Roman" charset="0"/>
                        <a:ea typeface="SimSun" charset="-122"/>
                        <a:cs typeface="Arial" charset="0"/>
                      </a:endParaRPr>
                    </a:p>
                  </a:txBody>
                  <a:tcPr marL="51385" marR="51385" marT="0" marB="0"/>
                </a:tc>
                <a:tc>
                  <a:txBody>
                    <a:bodyPr/>
                    <a:lstStyle/>
                    <a:p>
                      <a:pPr algn="ctr">
                        <a:spcBef>
                          <a:spcPts val="600"/>
                        </a:spcBef>
                        <a:spcAft>
                          <a:spcPts val="0"/>
                        </a:spcAft>
                      </a:pPr>
                      <a:r>
                        <a:rPr lang="en-GB" sz="1400" dirty="0">
                          <a:effectLst/>
                        </a:rPr>
                        <a:t>9</a:t>
                      </a:r>
                      <a:endParaRPr lang="en-US" sz="1400" dirty="0">
                        <a:solidFill>
                          <a:srgbClr val="000000"/>
                        </a:solidFill>
                        <a:effectLst/>
                        <a:latin typeface="Times New Roman" charset="0"/>
                        <a:ea typeface="SimSun" charset="-122"/>
                        <a:cs typeface="Arial" charset="0"/>
                      </a:endParaRPr>
                    </a:p>
                  </a:txBody>
                  <a:tcPr marL="51385" marR="51385" marT="0" marB="0"/>
                </a:tc>
                <a:extLst>
                  <a:ext uri="{0D108BD9-81ED-4DB2-BD59-A6C34878D82A}">
                    <a16:rowId xmlns:a16="http://schemas.microsoft.com/office/drawing/2014/main" val="10009"/>
                  </a:ext>
                </a:extLst>
              </a:tr>
              <a:tr h="305100">
                <a:tc>
                  <a:txBody>
                    <a:bodyPr/>
                    <a:lstStyle/>
                    <a:p>
                      <a:pPr algn="l">
                        <a:spcBef>
                          <a:spcPts val="600"/>
                        </a:spcBef>
                        <a:spcAft>
                          <a:spcPts val="0"/>
                        </a:spcAft>
                      </a:pPr>
                      <a:r>
                        <a:rPr lang="en-GB" sz="1400">
                          <a:effectLst/>
                        </a:rPr>
                        <a:t>Others</a:t>
                      </a:r>
                      <a:endParaRPr lang="en-US" sz="1400">
                        <a:solidFill>
                          <a:srgbClr val="000000"/>
                        </a:solidFill>
                        <a:effectLst/>
                        <a:latin typeface="Times New Roman" charset="0"/>
                        <a:ea typeface="SimSun" charset="-122"/>
                        <a:cs typeface="Arial" charset="0"/>
                      </a:endParaRPr>
                    </a:p>
                  </a:txBody>
                  <a:tcPr marL="51385" marR="51385" marT="0" marB="0"/>
                </a:tc>
                <a:tc>
                  <a:txBody>
                    <a:bodyPr/>
                    <a:lstStyle/>
                    <a:p>
                      <a:pPr algn="l">
                        <a:spcBef>
                          <a:spcPts val="600"/>
                        </a:spcBef>
                        <a:spcAft>
                          <a:spcPts val="0"/>
                        </a:spcAft>
                      </a:pPr>
                      <a:r>
                        <a:rPr lang="en-GB" sz="1400" dirty="0">
                          <a:effectLst/>
                        </a:rPr>
                        <a:t>Categorising other stories that not directly related to the study theme</a:t>
                      </a:r>
                      <a:endParaRPr lang="en-US" sz="1400" dirty="0">
                        <a:solidFill>
                          <a:srgbClr val="000000"/>
                        </a:solidFill>
                        <a:effectLst/>
                        <a:latin typeface="Times New Roman" charset="0"/>
                        <a:ea typeface="SimSun" charset="-122"/>
                        <a:cs typeface="Arial" charset="0"/>
                      </a:endParaRPr>
                    </a:p>
                  </a:txBody>
                  <a:tcPr marL="51385" marR="51385" marT="0" marB="0"/>
                </a:tc>
                <a:tc>
                  <a:txBody>
                    <a:bodyPr/>
                    <a:lstStyle/>
                    <a:p>
                      <a:pPr algn="ctr">
                        <a:spcBef>
                          <a:spcPts val="600"/>
                        </a:spcBef>
                        <a:spcAft>
                          <a:spcPts val="0"/>
                        </a:spcAft>
                      </a:pPr>
                      <a:r>
                        <a:rPr lang="en-GB" sz="1400" dirty="0">
                          <a:effectLst/>
                        </a:rPr>
                        <a:t>15</a:t>
                      </a:r>
                      <a:endParaRPr lang="en-US" sz="1400" dirty="0">
                        <a:solidFill>
                          <a:srgbClr val="000000"/>
                        </a:solidFill>
                        <a:effectLst/>
                        <a:latin typeface="Times New Roman" charset="0"/>
                        <a:ea typeface="SimSun" charset="-122"/>
                        <a:cs typeface="Arial" charset="0"/>
                      </a:endParaRPr>
                    </a:p>
                  </a:txBody>
                  <a:tcPr marL="51385" marR="51385" marT="0" marB="0"/>
                </a:tc>
                <a:extLst>
                  <a:ext uri="{0D108BD9-81ED-4DB2-BD59-A6C34878D82A}">
                    <a16:rowId xmlns:a16="http://schemas.microsoft.com/office/drawing/2014/main" val="10010"/>
                  </a:ext>
                </a:extLst>
              </a:tr>
              <a:tr h="152549">
                <a:tc>
                  <a:txBody>
                    <a:bodyPr/>
                    <a:lstStyle/>
                    <a:p>
                      <a:pPr algn="just">
                        <a:spcBef>
                          <a:spcPts val="600"/>
                        </a:spcBef>
                        <a:spcAft>
                          <a:spcPts val="0"/>
                        </a:spcAft>
                      </a:pPr>
                      <a:r>
                        <a:rPr lang="en-GB" sz="1400">
                          <a:effectLst/>
                        </a:rPr>
                        <a:t>Total photos</a:t>
                      </a:r>
                      <a:endParaRPr lang="en-US" sz="1400">
                        <a:solidFill>
                          <a:srgbClr val="000000"/>
                        </a:solidFill>
                        <a:effectLst/>
                        <a:latin typeface="Times New Roman" charset="0"/>
                        <a:ea typeface="SimSun" charset="-122"/>
                        <a:cs typeface="Arial" charset="0"/>
                      </a:endParaRPr>
                    </a:p>
                  </a:txBody>
                  <a:tcPr marL="51385" marR="51385" marT="0" marB="0"/>
                </a:tc>
                <a:tc>
                  <a:txBody>
                    <a:bodyPr/>
                    <a:lstStyle/>
                    <a:p>
                      <a:pPr algn="just">
                        <a:spcBef>
                          <a:spcPts val="600"/>
                        </a:spcBef>
                        <a:spcAft>
                          <a:spcPts val="0"/>
                        </a:spcAft>
                      </a:pPr>
                      <a:r>
                        <a:rPr lang="en-GB" sz="1400">
                          <a:effectLst/>
                        </a:rPr>
                        <a:t> </a:t>
                      </a:r>
                      <a:endParaRPr lang="en-US" sz="1400">
                        <a:solidFill>
                          <a:srgbClr val="000000"/>
                        </a:solidFill>
                        <a:effectLst/>
                        <a:latin typeface="Times New Roman" charset="0"/>
                        <a:ea typeface="SimSun" charset="-122"/>
                        <a:cs typeface="Arial" charset="0"/>
                      </a:endParaRPr>
                    </a:p>
                  </a:txBody>
                  <a:tcPr marL="51385" marR="51385" marT="0" marB="0"/>
                </a:tc>
                <a:tc>
                  <a:txBody>
                    <a:bodyPr/>
                    <a:lstStyle/>
                    <a:p>
                      <a:pPr algn="ctr">
                        <a:spcBef>
                          <a:spcPts val="600"/>
                        </a:spcBef>
                        <a:spcAft>
                          <a:spcPts val="0"/>
                        </a:spcAft>
                      </a:pPr>
                      <a:r>
                        <a:rPr lang="en-GB" sz="1400" dirty="0">
                          <a:effectLst/>
                        </a:rPr>
                        <a:t>258</a:t>
                      </a:r>
                      <a:endParaRPr lang="en-US" sz="1400" dirty="0">
                        <a:solidFill>
                          <a:srgbClr val="000000"/>
                        </a:solidFill>
                        <a:effectLst/>
                        <a:latin typeface="Times New Roman" charset="0"/>
                        <a:ea typeface="SimSun" charset="-122"/>
                        <a:cs typeface="Arial" charset="0"/>
                      </a:endParaRPr>
                    </a:p>
                  </a:txBody>
                  <a:tcPr marL="51385" marR="51385" marT="0" marB="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73138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130" y="476672"/>
            <a:ext cx="7541309" cy="1202485"/>
          </a:xfrm>
        </p:spPr>
        <p:txBody>
          <a:bodyPr>
            <a:noAutofit/>
          </a:bodyPr>
          <a:lstStyle/>
          <a:p>
            <a:r>
              <a:rPr lang="en-AU" sz="3000" dirty="0"/>
              <a:t>What study participants said from photos:</a:t>
            </a:r>
            <a:br>
              <a:rPr lang="en-AU" sz="3000" dirty="0"/>
            </a:br>
            <a:r>
              <a:rPr lang="en-AU" sz="3000" dirty="0"/>
              <a:t>(Information source)</a:t>
            </a:r>
          </a:p>
        </p:txBody>
      </p:sp>
      <p:pic>
        <p:nvPicPr>
          <p:cNvPr id="1026" name="Picture 2" descr="D:\PhD\Pilot Study\Participants\Participant 1 (Singapore)\Photovoice participant 1\IMG-20130403-WA0001.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1556792"/>
            <a:ext cx="4536504" cy="424847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D145AD1D-0342-4DC3-9688-C447CA7C1FA3}" type="slidenum">
              <a:rPr lang="en-AU" smtClean="0"/>
              <a:pPr/>
              <a:t>23</a:t>
            </a:fld>
            <a:endParaRPr lang="en-AU"/>
          </a:p>
        </p:txBody>
      </p:sp>
      <p:sp>
        <p:nvSpPr>
          <p:cNvPr id="5" name="Title 1"/>
          <p:cNvSpPr txBox="1">
            <a:spLocks/>
          </p:cNvSpPr>
          <p:nvPr/>
        </p:nvSpPr>
        <p:spPr>
          <a:xfrm>
            <a:off x="2195736" y="5805264"/>
            <a:ext cx="4680520"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1600" dirty="0"/>
              <a:t>Where they went to find information</a:t>
            </a:r>
          </a:p>
        </p:txBody>
      </p:sp>
    </p:spTree>
    <p:extLst>
      <p:ext uri="{BB962C8B-B14F-4D97-AF65-F5344CB8AC3E}">
        <p14:creationId xmlns:p14="http://schemas.microsoft.com/office/powerpoint/2010/main" val="3391974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145AD1D-0342-4DC3-9688-C447CA7C1FA3}" type="slidenum">
              <a:rPr lang="en-AU" smtClean="0"/>
              <a:pPr/>
              <a:t>24</a:t>
            </a:fld>
            <a:endParaRPr lang="en-AU"/>
          </a:p>
        </p:txBody>
      </p:sp>
      <p:pic>
        <p:nvPicPr>
          <p:cNvPr id="8" name="Picture 7"/>
          <p:cNvPicPr/>
          <p:nvPr/>
        </p:nvPicPr>
        <p:blipFill>
          <a:blip r:embed="rId3" cstate="email">
            <a:extLst>
              <a:ext uri="{28A0092B-C50C-407E-A947-70E740481C1C}">
                <a14:useLocalDpi xmlns:a14="http://schemas.microsoft.com/office/drawing/2010/main"/>
              </a:ext>
            </a:extLst>
          </a:blip>
          <a:srcRect/>
          <a:stretch>
            <a:fillRect/>
          </a:stretch>
        </p:blipFill>
        <p:spPr bwMode="auto">
          <a:xfrm>
            <a:off x="1547664" y="980728"/>
            <a:ext cx="5976664" cy="4320480"/>
          </a:xfrm>
          <a:prstGeom prst="rect">
            <a:avLst/>
          </a:prstGeom>
          <a:noFill/>
          <a:ln>
            <a:noFill/>
          </a:ln>
        </p:spPr>
      </p:pic>
      <p:sp>
        <p:nvSpPr>
          <p:cNvPr id="9" name="Rectangle 8"/>
          <p:cNvSpPr/>
          <p:nvPr/>
        </p:nvSpPr>
        <p:spPr>
          <a:xfrm>
            <a:off x="2627784" y="5334422"/>
            <a:ext cx="4081630" cy="507831"/>
          </a:xfrm>
          <a:prstGeom prst="rect">
            <a:avLst/>
          </a:prstGeom>
        </p:spPr>
        <p:txBody>
          <a:bodyPr wrap="none">
            <a:spAutoFit/>
          </a:bodyPr>
          <a:lstStyle/>
          <a:p>
            <a:pPr algn="ctr">
              <a:lnSpc>
                <a:spcPct val="150000"/>
              </a:lnSpc>
              <a:spcBef>
                <a:spcPts val="600"/>
              </a:spcBef>
              <a:spcAft>
                <a:spcPts val="600"/>
              </a:spcAft>
            </a:pPr>
            <a:r>
              <a:rPr lang="en-GB" dirty="0">
                <a:latin typeface="Times New Roman" charset="0"/>
                <a:ea typeface="Calibri" charset="0"/>
                <a:cs typeface="Times New Roman" charset="0"/>
              </a:rPr>
              <a:t>A South Australian Government website </a:t>
            </a:r>
            <a:endParaRPr lang="en-US" sz="1100" b="1" dirty="0">
              <a:effectLst/>
              <a:latin typeface="Times New Roman" charset="0"/>
              <a:ea typeface="Calibri" charset="0"/>
              <a:cs typeface="Arial" charset="0"/>
            </a:endParaRPr>
          </a:p>
        </p:txBody>
      </p:sp>
    </p:spTree>
    <p:extLst>
      <p:ext uri="{BB962C8B-B14F-4D97-AF65-F5344CB8AC3E}">
        <p14:creationId xmlns:p14="http://schemas.microsoft.com/office/powerpoint/2010/main" val="1242846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692696"/>
            <a:ext cx="7653441" cy="1202485"/>
          </a:xfrm>
        </p:spPr>
        <p:txBody>
          <a:bodyPr>
            <a:noAutofit/>
          </a:bodyPr>
          <a:lstStyle/>
          <a:p>
            <a:r>
              <a:rPr lang="en-AU" sz="3200" dirty="0"/>
              <a:t>What study participants said from photos:</a:t>
            </a:r>
            <a:br>
              <a:rPr lang="en-AU" sz="3200" dirty="0"/>
            </a:br>
            <a:r>
              <a:rPr lang="en-AU" sz="3200" dirty="0"/>
              <a:t>(Information needs)</a:t>
            </a:r>
            <a:endParaRPr lang="en-US" sz="3200"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25</a:t>
            </a:fld>
            <a:endParaRPr lang="en-AU"/>
          </a:p>
        </p:txBody>
      </p:sp>
      <p:sp>
        <p:nvSpPr>
          <p:cNvPr id="5" name="Rectangle 2"/>
          <p:cNvSpPr>
            <a:spLocks noChangeArrowheads="1"/>
          </p:cNvSpPr>
          <p:nvPr/>
        </p:nvSpPr>
        <p:spPr bwMode="auto">
          <a:xfrm>
            <a:off x="2987824" y="16036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023187"/>
            <a:ext cx="6045090" cy="3618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1943668" y="5658401"/>
            <a:ext cx="5421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x-none" altLang="x-none" sz="1800" b="0" i="0" u="none" strike="noStrike" cap="none" normalizeH="0" baseline="0" dirty="0">
                <a:ln>
                  <a:noFill/>
                </a:ln>
                <a:solidFill>
                  <a:schemeClr val="tx1"/>
                </a:solidFill>
                <a:effectLst/>
                <a:latin typeface="Times New Roman" charset="0"/>
                <a:ea typeface="Times New Roman" charset="0"/>
                <a:cs typeface="Times New Roman" charset="0"/>
              </a:rPr>
              <a:t>A Chinese mother </a:t>
            </a:r>
            <a:r>
              <a:rPr kumimoji="0" lang="en-AU" altLang="x-none" sz="1800" b="0" i="0" u="none" strike="noStrike" cap="none" normalizeH="0" baseline="0" dirty="0">
                <a:ln>
                  <a:noFill/>
                </a:ln>
                <a:solidFill>
                  <a:schemeClr val="tx1"/>
                </a:solidFill>
                <a:effectLst/>
                <a:latin typeface="Times New Roman" charset="0"/>
                <a:ea typeface="Times New Roman" charset="0"/>
                <a:cs typeface="Times New Roman" charset="0"/>
              </a:rPr>
              <a:t>teaches</a:t>
            </a:r>
            <a:r>
              <a:rPr lang="x-none" altLang="x-none" dirty="0">
                <a:latin typeface="Times New Roman" charset="0"/>
                <a:ea typeface="Times New Roman" charset="0"/>
                <a:cs typeface="Times New Roman" charset="0"/>
              </a:rPr>
              <a:t> her daughter</a:t>
            </a:r>
            <a:r>
              <a:rPr lang="en-AU" altLang="x-none" dirty="0">
                <a:latin typeface="Times New Roman" charset="0"/>
                <a:ea typeface="Times New Roman" charset="0"/>
                <a:cs typeface="Times New Roman" charset="0"/>
              </a:rPr>
              <a:t> </a:t>
            </a:r>
            <a:r>
              <a:rPr kumimoji="0" lang="x-none" altLang="x-none" sz="1800" b="0" i="0" u="none" strike="noStrike" cap="none" normalizeH="0" baseline="0" dirty="0">
                <a:ln>
                  <a:noFill/>
                </a:ln>
                <a:solidFill>
                  <a:schemeClr val="tx1"/>
                </a:solidFill>
                <a:effectLst/>
                <a:latin typeface="Times New Roman" charset="0"/>
                <a:ea typeface="Times New Roman" charset="0"/>
                <a:cs typeface="Times New Roman" charset="0"/>
              </a:rPr>
              <a:t>English</a:t>
            </a:r>
            <a:r>
              <a:rPr kumimoji="0" lang="en-AU" altLang="x-none" sz="1800" b="0" i="0" u="none" strike="noStrike" cap="none" normalizeH="0" baseline="0" dirty="0">
                <a:ln>
                  <a:noFill/>
                </a:ln>
                <a:solidFill>
                  <a:schemeClr val="tx1"/>
                </a:solidFill>
                <a:effectLst/>
                <a:latin typeface="Times New Roman" charset="0"/>
                <a:ea typeface="Times New Roman" charset="0"/>
                <a:cs typeface="Times New Roman" charset="0"/>
              </a:rPr>
              <a:t> at home</a:t>
            </a:r>
            <a:endParaRPr kumimoji="0" lang="x-none" altLang="x-none" sz="1800" b="0" i="0" u="none" strike="noStrike" cap="none" normalizeH="0" baseline="0" dirty="0">
              <a:ln>
                <a:noFill/>
              </a:ln>
              <a:solidFill>
                <a:schemeClr val="tx1"/>
              </a:solidFill>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827865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145AD1D-0342-4DC3-9688-C447CA7C1FA3}" type="slidenum">
              <a:rPr lang="en-AU" smtClean="0"/>
              <a:pPr/>
              <a:t>26</a:t>
            </a:fld>
            <a:endParaRPr lang="en-AU"/>
          </a:p>
        </p:txBody>
      </p:sp>
      <p:sp>
        <p:nvSpPr>
          <p:cNvPr id="6" name="Rectangle 2"/>
          <p:cNvSpPr>
            <a:spLocks noChangeArrowheads="1"/>
          </p:cNvSpPr>
          <p:nvPr/>
        </p:nvSpPr>
        <p:spPr bwMode="auto">
          <a:xfrm>
            <a:off x="2987824" y="150998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620687"/>
            <a:ext cx="3653114" cy="5348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2736979" y="5969409"/>
            <a:ext cx="34347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dirty="0">
                <a:ln>
                  <a:noFill/>
                </a:ln>
                <a:solidFill>
                  <a:schemeClr val="tx1"/>
                </a:solidFill>
                <a:effectLst/>
                <a:latin typeface="Times New Roman" charset="0"/>
                <a:ea typeface="Times New Roman" charset="0"/>
                <a:cs typeface="Times New Roman" charset="0"/>
              </a:rPr>
              <a:t>Graduation: To celebrate or worry?</a:t>
            </a:r>
          </a:p>
        </p:txBody>
      </p:sp>
    </p:spTree>
    <p:extLst>
      <p:ext uri="{BB962C8B-B14F-4D97-AF65-F5344CB8AC3E}">
        <p14:creationId xmlns:p14="http://schemas.microsoft.com/office/powerpoint/2010/main" val="241303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145AD1D-0342-4DC3-9688-C447CA7C1FA3}" type="slidenum">
              <a:rPr lang="en-AU" smtClean="0"/>
              <a:pPr/>
              <a:t>27</a:t>
            </a:fld>
            <a:endParaRPr lang="en-AU"/>
          </a:p>
        </p:txBody>
      </p:sp>
      <p:sp>
        <p:nvSpPr>
          <p:cNvPr id="3" name="Rectangle 2"/>
          <p:cNvSpPr>
            <a:spLocks noChangeArrowheads="1"/>
          </p:cNvSpPr>
          <p:nvPr/>
        </p:nvSpPr>
        <p:spPr bwMode="auto">
          <a:xfrm>
            <a:off x="3347864" y="150998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739884"/>
            <a:ext cx="3888432" cy="50485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153708" y="5809152"/>
            <a:ext cx="4692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dirty="0">
                <a:ln>
                  <a:noFill/>
                </a:ln>
                <a:solidFill>
                  <a:schemeClr val="tx1"/>
                </a:solidFill>
                <a:effectLst/>
                <a:latin typeface="Times New Roman" charset="0"/>
                <a:ea typeface="Times New Roman" charset="0"/>
                <a:cs typeface="Times New Roman" charset="0"/>
              </a:rPr>
              <a:t>A parent’s employment leaves a lonely daughter </a:t>
            </a:r>
          </a:p>
        </p:txBody>
      </p:sp>
    </p:spTree>
    <p:extLst>
      <p:ext uri="{BB962C8B-B14F-4D97-AF65-F5344CB8AC3E}">
        <p14:creationId xmlns:p14="http://schemas.microsoft.com/office/powerpoint/2010/main" val="267858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145AD1D-0342-4DC3-9688-C447CA7C1FA3}" type="slidenum">
              <a:rPr lang="en-AU" smtClean="0"/>
              <a:pPr/>
              <a:t>28</a:t>
            </a:fld>
            <a:endParaRPr lang="en-AU"/>
          </a:p>
        </p:txBody>
      </p:sp>
      <p:sp>
        <p:nvSpPr>
          <p:cNvPr id="3" name="Rectangle 2"/>
          <p:cNvSpPr>
            <a:spLocks noChangeArrowheads="1"/>
          </p:cNvSpPr>
          <p:nvPr/>
        </p:nvSpPr>
        <p:spPr bwMode="auto">
          <a:xfrm>
            <a:off x="2699792" y="150998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052736"/>
            <a:ext cx="5389336" cy="44709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098202" y="5068384"/>
            <a:ext cx="914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x-none" altLang="x-none" sz="1800" b="0" i="0" u="none" strike="noStrike" cap="none" normalizeH="0" baseline="0" dirty="0">
                <a:ln>
                  <a:noFill/>
                </a:ln>
                <a:solidFill>
                  <a:schemeClr val="tx1"/>
                </a:solidFill>
                <a:effectLst/>
                <a:latin typeface="Arial" charset="0"/>
              </a:rPr>
            </a:br>
            <a:endParaRPr kumimoji="0" lang="x-none" altLang="x-none" sz="1800" b="0" i="0" u="none" strike="noStrike" cap="none" normalizeH="0" baseline="0" dirty="0">
              <a:ln>
                <a:noFill/>
              </a:ln>
              <a:solidFill>
                <a:schemeClr val="tx1"/>
              </a:solidFill>
              <a:effectLst/>
              <a:latin typeface="Times New Roman" charset="0"/>
              <a:ea typeface="Times New Roman"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dirty="0">
                <a:ln>
                  <a:noFill/>
                </a:ln>
                <a:solidFill>
                  <a:schemeClr val="tx1"/>
                </a:solidFill>
                <a:effectLst/>
                <a:latin typeface="Times New Roman" charset="0"/>
                <a:ea typeface="Times New Roman" charset="0"/>
                <a:cs typeface="Times New Roman" charset="0"/>
              </a:rPr>
              <a:t>Friends from </a:t>
            </a:r>
            <a:r>
              <a:rPr kumimoji="0" lang="en-AU" altLang="x-none" sz="1800" b="0" i="0" u="none" strike="noStrike" cap="none" normalizeH="0" baseline="0" dirty="0">
                <a:ln>
                  <a:noFill/>
                </a:ln>
                <a:solidFill>
                  <a:schemeClr val="tx1"/>
                </a:solidFill>
                <a:effectLst/>
                <a:latin typeface="Times New Roman" charset="0"/>
                <a:ea typeface="Times New Roman" charset="0"/>
                <a:cs typeface="Times New Roman" charset="0"/>
              </a:rPr>
              <a:t>the </a:t>
            </a:r>
            <a:r>
              <a:rPr kumimoji="0" lang="x-none" altLang="x-none" sz="1800" b="0" i="0" u="none" strike="noStrike" cap="none" normalizeH="0" baseline="0" dirty="0">
                <a:ln>
                  <a:noFill/>
                </a:ln>
                <a:solidFill>
                  <a:schemeClr val="tx1"/>
                </a:solidFill>
                <a:effectLst/>
                <a:latin typeface="Times New Roman" charset="0"/>
                <a:ea typeface="Times New Roman" charset="0"/>
                <a:cs typeface="Times New Roman" charset="0"/>
              </a:rPr>
              <a:t>same country </a:t>
            </a:r>
          </a:p>
        </p:txBody>
      </p:sp>
    </p:spTree>
    <p:extLst>
      <p:ext uri="{BB962C8B-B14F-4D97-AF65-F5344CB8AC3E}">
        <p14:creationId xmlns:p14="http://schemas.microsoft.com/office/powerpoint/2010/main" val="776959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8064896" cy="1202485"/>
          </a:xfrm>
        </p:spPr>
        <p:txBody>
          <a:bodyPr>
            <a:noAutofit/>
          </a:bodyPr>
          <a:lstStyle/>
          <a:p>
            <a:r>
              <a:rPr lang="en-AU" sz="3200" dirty="0"/>
              <a:t>What study participants said from photos</a:t>
            </a:r>
            <a:br>
              <a:rPr lang="en-AU" sz="3200" dirty="0"/>
            </a:br>
            <a:r>
              <a:rPr lang="en-AU" sz="3200" dirty="0"/>
              <a:t>(barriers)</a:t>
            </a:r>
          </a:p>
        </p:txBody>
      </p:sp>
      <p:sp>
        <p:nvSpPr>
          <p:cNvPr id="3" name="Slide Number Placeholder 2"/>
          <p:cNvSpPr>
            <a:spLocks noGrp="1"/>
          </p:cNvSpPr>
          <p:nvPr>
            <p:ph type="sldNum" sz="quarter" idx="12"/>
          </p:nvPr>
        </p:nvSpPr>
        <p:spPr/>
        <p:txBody>
          <a:bodyPr/>
          <a:lstStyle/>
          <a:p>
            <a:fld id="{D145AD1D-0342-4DC3-9688-C447CA7C1FA3}" type="slidenum">
              <a:rPr lang="en-AU" smtClean="0"/>
              <a:pPr/>
              <a:t>29</a:t>
            </a:fld>
            <a:endParaRPr lang="en-AU"/>
          </a:p>
        </p:txBody>
      </p:sp>
      <p:pic>
        <p:nvPicPr>
          <p:cNvPr id="2051" name="Picture 3" descr="D:\PhD\Pilot Study\Participants\Participant 3 (India)\Photovoice participant 3\2Accomoda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1700808"/>
            <a:ext cx="5184576" cy="395340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2411760" y="5661248"/>
            <a:ext cx="4824536" cy="4452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1600" dirty="0"/>
              <a:t>Accommodation is one of the challenges</a:t>
            </a:r>
          </a:p>
        </p:txBody>
      </p:sp>
    </p:spTree>
    <p:extLst>
      <p:ext uri="{BB962C8B-B14F-4D97-AF65-F5344CB8AC3E}">
        <p14:creationId xmlns:p14="http://schemas.microsoft.com/office/powerpoint/2010/main" val="2259932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What is </a:t>
            </a:r>
            <a:r>
              <a:rPr lang="en-GB" sz="3600" dirty="0" err="1"/>
              <a:t>photovoice</a:t>
            </a:r>
            <a:r>
              <a:rPr lang="en-GB" sz="3600" dirty="0"/>
              <a:t>?</a:t>
            </a:r>
          </a:p>
        </p:txBody>
      </p:sp>
      <p:sp>
        <p:nvSpPr>
          <p:cNvPr id="3" name="Content Placeholder 2"/>
          <p:cNvSpPr>
            <a:spLocks noGrp="1"/>
          </p:cNvSpPr>
          <p:nvPr>
            <p:ph idx="1"/>
          </p:nvPr>
        </p:nvSpPr>
        <p:spPr/>
        <p:txBody>
          <a:bodyPr>
            <a:normAutofit fontScale="85000" lnSpcReduction="20000"/>
          </a:bodyPr>
          <a:lstStyle/>
          <a:p>
            <a:r>
              <a:rPr lang="en-GB" dirty="0" err="1"/>
              <a:t>Photovoice</a:t>
            </a:r>
            <a:r>
              <a:rPr lang="en-GB" dirty="0"/>
              <a:t> was developed in rural China in 1992 by Caroline Wang and Mary Ann Burris, giving voice to the disadvantaged. </a:t>
            </a:r>
          </a:p>
          <a:p>
            <a:endParaRPr lang="en-GB" dirty="0"/>
          </a:p>
          <a:p>
            <a:r>
              <a:rPr lang="en-GB" dirty="0" err="1"/>
              <a:t>Photovoice</a:t>
            </a:r>
            <a:r>
              <a:rPr lang="en-GB" dirty="0"/>
              <a:t> refers to documentary photography techniques representing societal realities.</a:t>
            </a:r>
          </a:p>
          <a:p>
            <a:endParaRPr lang="en-GB" dirty="0"/>
          </a:p>
          <a:p>
            <a:r>
              <a:rPr lang="en-GB" dirty="0"/>
              <a:t>In </a:t>
            </a:r>
            <a:r>
              <a:rPr lang="en-GB" dirty="0" err="1"/>
              <a:t>photovoice</a:t>
            </a:r>
            <a:r>
              <a:rPr lang="en-GB" dirty="0"/>
              <a:t>, the images used in the interviews are generated by participants.</a:t>
            </a:r>
          </a:p>
          <a:p>
            <a:endParaRPr lang="en-GB" dirty="0"/>
          </a:p>
          <a:p>
            <a:r>
              <a:rPr lang="en-GB" dirty="0" err="1"/>
              <a:t>Photovoice</a:t>
            </a:r>
            <a:r>
              <a:rPr lang="en-GB" dirty="0"/>
              <a:t> requires community participation and emphasizes on affecting social change.</a:t>
            </a:r>
          </a:p>
          <a:p>
            <a:endParaRPr lang="en-GB"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3</a:t>
            </a:fld>
            <a:endParaRPr lang="en-AU"/>
          </a:p>
        </p:txBody>
      </p:sp>
      <p:pic>
        <p:nvPicPr>
          <p:cNvPr id="5" name="Picture 2" descr="D:\Miscellanious\pict\Dessy Owen to Adelaide\IMG_07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01535">
            <a:off x="1171399" y="26889"/>
            <a:ext cx="833719" cy="11116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Miscellanious\pict\Dessy Owen to Adelaide\IMG_073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345888">
            <a:off x="901279" y="1389381"/>
            <a:ext cx="1226983" cy="7531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Miscellanious\pict\Barossa\IMG_067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3485">
            <a:off x="7604903" y="1362392"/>
            <a:ext cx="1275489" cy="7832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D:\Miscellanious\pict\Barossa\IMG_070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764793">
            <a:off x="7316007" y="277131"/>
            <a:ext cx="948303" cy="98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16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812" y="498323"/>
            <a:ext cx="8028384" cy="1202485"/>
          </a:xfrm>
        </p:spPr>
        <p:txBody>
          <a:bodyPr>
            <a:noAutofit/>
          </a:bodyPr>
          <a:lstStyle/>
          <a:p>
            <a:r>
              <a:rPr lang="en-AU" sz="3000" dirty="0"/>
              <a:t>What study participants said from photos</a:t>
            </a:r>
            <a:br>
              <a:rPr lang="en-AU" sz="3000" dirty="0"/>
            </a:br>
            <a:r>
              <a:rPr lang="en-AU" sz="3000" dirty="0"/>
              <a:t>(Information sharing and information ground)</a:t>
            </a:r>
          </a:p>
        </p:txBody>
      </p:sp>
      <p:pic>
        <p:nvPicPr>
          <p:cNvPr id="3074" name="Picture 2" descr="D:\PhD\Pilot Study\Participants\Participant 4 (China)\Picture for photovoice\IMG_1431.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1700808"/>
            <a:ext cx="4680520" cy="381642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a:xfrm>
            <a:off x="7740352" y="5805264"/>
            <a:ext cx="554023" cy="365125"/>
          </a:xfrm>
        </p:spPr>
        <p:txBody>
          <a:bodyPr/>
          <a:lstStyle/>
          <a:p>
            <a:r>
              <a:rPr lang="en-AU" dirty="0"/>
              <a:t>16</a:t>
            </a:r>
          </a:p>
        </p:txBody>
      </p:sp>
      <p:sp>
        <p:nvSpPr>
          <p:cNvPr id="5" name="Title 1"/>
          <p:cNvSpPr txBox="1">
            <a:spLocks/>
          </p:cNvSpPr>
          <p:nvPr/>
        </p:nvSpPr>
        <p:spPr>
          <a:xfrm>
            <a:off x="1547664" y="5661248"/>
            <a:ext cx="6182741" cy="53746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1600" dirty="0"/>
              <a:t>How immigrants socialise through social media with their networks in their home country</a:t>
            </a:r>
          </a:p>
        </p:txBody>
      </p:sp>
    </p:spTree>
    <p:extLst>
      <p:ext uri="{BB962C8B-B14F-4D97-AF65-F5344CB8AC3E}">
        <p14:creationId xmlns:p14="http://schemas.microsoft.com/office/powerpoint/2010/main" val="3410904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Reflections</a:t>
            </a:r>
          </a:p>
        </p:txBody>
      </p:sp>
      <p:sp>
        <p:nvSpPr>
          <p:cNvPr id="3" name="Content Placeholder 2"/>
          <p:cNvSpPr>
            <a:spLocks noGrp="1"/>
          </p:cNvSpPr>
          <p:nvPr>
            <p:ph idx="1"/>
          </p:nvPr>
        </p:nvSpPr>
        <p:spPr>
          <a:xfrm>
            <a:off x="1463040" y="2119256"/>
            <a:ext cx="6597228" cy="3830023"/>
          </a:xfrm>
        </p:spPr>
        <p:txBody>
          <a:bodyPr>
            <a:normAutofit fontScale="92500" lnSpcReduction="20000"/>
          </a:bodyPr>
          <a:lstStyle/>
          <a:p>
            <a:r>
              <a:rPr lang="en-GB" dirty="0" err="1"/>
              <a:t>Photovoice</a:t>
            </a:r>
            <a:r>
              <a:rPr lang="en-GB" dirty="0"/>
              <a:t>: Providing an element of control to the participants</a:t>
            </a:r>
          </a:p>
          <a:p>
            <a:pPr lvl="1"/>
            <a:r>
              <a:rPr lang="en-GB" sz="2400" dirty="0"/>
              <a:t>The combination of photo-taking, photo-selection and photo-based interviews was a way of inviting participants to open up and share their experiences. </a:t>
            </a:r>
          </a:p>
          <a:p>
            <a:pPr lvl="1"/>
            <a:r>
              <a:rPr lang="en-GB" sz="2400" dirty="0"/>
              <a:t>It provides a </a:t>
            </a:r>
            <a:r>
              <a:rPr lang="id-ID" sz="2400" dirty="0" err="1"/>
              <a:t>channel</a:t>
            </a:r>
            <a:r>
              <a:rPr lang="en-GB" sz="2400" dirty="0"/>
              <a:t> between the participants and the researcher that goes towards overcoming the language and cultural differences. </a:t>
            </a:r>
          </a:p>
          <a:p>
            <a:pPr lvl="1"/>
            <a:r>
              <a:rPr lang="en-GB" sz="2400" dirty="0"/>
              <a:t>Some photos were taken specifically for the study, while some were stored photos in the album in their phones or computers. </a:t>
            </a:r>
          </a:p>
          <a:p>
            <a:pPr lvl="1"/>
            <a:endParaRPr lang="en-GB" dirty="0"/>
          </a:p>
          <a:p>
            <a:endParaRPr lang="en-US"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31</a:t>
            </a:fld>
            <a:endParaRPr lang="en-AU"/>
          </a:p>
        </p:txBody>
      </p:sp>
    </p:spTree>
    <p:extLst>
      <p:ext uri="{BB962C8B-B14F-4D97-AF65-F5344CB8AC3E}">
        <p14:creationId xmlns:p14="http://schemas.microsoft.com/office/powerpoint/2010/main" val="1284453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3600" dirty="0"/>
          </a:p>
        </p:txBody>
      </p:sp>
      <p:sp>
        <p:nvSpPr>
          <p:cNvPr id="3" name="Content Placeholder 2"/>
          <p:cNvSpPr>
            <a:spLocks noGrp="1"/>
          </p:cNvSpPr>
          <p:nvPr>
            <p:ph idx="1"/>
          </p:nvPr>
        </p:nvSpPr>
        <p:spPr/>
        <p:txBody>
          <a:bodyPr/>
          <a:lstStyle/>
          <a:p>
            <a:r>
              <a:rPr lang="en-US" dirty="0"/>
              <a:t>It is beneficial to be used together with other methods.</a:t>
            </a:r>
          </a:p>
          <a:p>
            <a:endParaRPr lang="en-US" dirty="0"/>
          </a:p>
          <a:p>
            <a:r>
              <a:rPr lang="en-GB" dirty="0"/>
              <a:t>The major strength of </a:t>
            </a:r>
            <a:r>
              <a:rPr lang="en-GB" dirty="0" err="1"/>
              <a:t>photovoice</a:t>
            </a:r>
            <a:r>
              <a:rPr lang="en-GB" dirty="0"/>
              <a:t> is that it elicited information and data that would not be available from the sole application of either a survey or an interview. </a:t>
            </a:r>
            <a:endParaRPr lang="en-US" dirty="0"/>
          </a:p>
          <a:p>
            <a:endParaRPr lang="en-US"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32</a:t>
            </a:fld>
            <a:endParaRPr lang="en-AU"/>
          </a:p>
        </p:txBody>
      </p:sp>
    </p:spTree>
    <p:extLst>
      <p:ext uri="{BB962C8B-B14F-4D97-AF65-F5344CB8AC3E}">
        <p14:creationId xmlns:p14="http://schemas.microsoft.com/office/powerpoint/2010/main" val="2403009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a:t>Strengths</a:t>
            </a:r>
          </a:p>
        </p:txBody>
      </p:sp>
      <p:sp>
        <p:nvSpPr>
          <p:cNvPr id="3" name="Content Placeholder 2"/>
          <p:cNvSpPr>
            <a:spLocks noGrp="1"/>
          </p:cNvSpPr>
          <p:nvPr>
            <p:ph idx="1"/>
          </p:nvPr>
        </p:nvSpPr>
        <p:spPr>
          <a:xfrm>
            <a:off x="1475656" y="2204864"/>
            <a:ext cx="6196405" cy="3830023"/>
          </a:xfrm>
        </p:spPr>
        <p:txBody>
          <a:bodyPr>
            <a:normAutofit/>
          </a:bodyPr>
          <a:lstStyle/>
          <a:p>
            <a:r>
              <a:rPr lang="en-AU" dirty="0"/>
              <a:t>Enables more comprehensive results</a:t>
            </a:r>
          </a:p>
          <a:p>
            <a:r>
              <a:rPr lang="en-AU" dirty="0"/>
              <a:t>Elicits stories about capabilities as well as concerns</a:t>
            </a:r>
          </a:p>
          <a:p>
            <a:r>
              <a:rPr lang="en-AU" dirty="0"/>
              <a:t>Mobile phones are handier for ordinary people without special photographic skills.</a:t>
            </a:r>
          </a:p>
          <a:p>
            <a:r>
              <a:rPr lang="en-AU" dirty="0"/>
              <a:t>Contextual information about information behaviour --- what, where, which, why, and how </a:t>
            </a:r>
          </a:p>
          <a:p>
            <a:r>
              <a:rPr lang="en-AU" dirty="0"/>
              <a:t>See examples 1 and 2 in next slides</a:t>
            </a:r>
          </a:p>
        </p:txBody>
      </p:sp>
      <p:sp>
        <p:nvSpPr>
          <p:cNvPr id="4" name="Slide Number Placeholder 3"/>
          <p:cNvSpPr>
            <a:spLocks noGrp="1"/>
          </p:cNvSpPr>
          <p:nvPr>
            <p:ph type="sldNum" sz="quarter" idx="12"/>
          </p:nvPr>
        </p:nvSpPr>
        <p:spPr/>
        <p:txBody>
          <a:bodyPr/>
          <a:lstStyle/>
          <a:p>
            <a:fld id="{D145AD1D-0342-4DC3-9688-C447CA7C1FA3}" type="slidenum">
              <a:rPr lang="en-AU" smtClean="0"/>
              <a:pPr/>
              <a:t>33</a:t>
            </a:fld>
            <a:endParaRPr lang="en-AU"/>
          </a:p>
        </p:txBody>
      </p:sp>
    </p:spTree>
    <p:extLst>
      <p:ext uri="{BB962C8B-B14F-4D97-AF65-F5344CB8AC3E}">
        <p14:creationId xmlns:p14="http://schemas.microsoft.com/office/powerpoint/2010/main" val="261525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40" y="476672"/>
            <a:ext cx="8640960" cy="936104"/>
          </a:xfrm>
        </p:spPr>
        <p:txBody>
          <a:bodyPr>
            <a:noAutofit/>
          </a:bodyPr>
          <a:lstStyle/>
          <a:p>
            <a:r>
              <a:rPr lang="en-AU" sz="2800" dirty="0"/>
              <a:t>Example 1</a:t>
            </a:r>
            <a:br>
              <a:rPr lang="en-AU" sz="2800" dirty="0"/>
            </a:br>
            <a:r>
              <a:rPr lang="en-AU" sz="2800" dirty="0"/>
              <a:t>“International gathering in university” </a:t>
            </a:r>
          </a:p>
        </p:txBody>
      </p:sp>
      <p:pic>
        <p:nvPicPr>
          <p:cNvPr id="5" name="Picture 3" descr="D:\PhD\Pilot Study\Participants\Participant 1 (Singapore)\Photovoice participant 1\IMG-20130403-WA0003.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001745" y="2780928"/>
            <a:ext cx="3068501" cy="230425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145AD1D-0342-4DC3-9688-C447CA7C1FA3}" type="slidenum">
              <a:rPr lang="en-AU" smtClean="0"/>
              <a:pPr/>
              <a:t>34</a:t>
            </a:fld>
            <a:endParaRPr lang="en-AU"/>
          </a:p>
        </p:txBody>
      </p:sp>
      <p:sp>
        <p:nvSpPr>
          <p:cNvPr id="6" name="Rectangle 5"/>
          <p:cNvSpPr/>
          <p:nvPr/>
        </p:nvSpPr>
        <p:spPr>
          <a:xfrm>
            <a:off x="851062" y="1887885"/>
            <a:ext cx="1800200" cy="1296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Informal situation makes immigrants feel more comfortable</a:t>
            </a:r>
          </a:p>
        </p:txBody>
      </p:sp>
      <p:sp>
        <p:nvSpPr>
          <p:cNvPr id="11" name="Rectangle 10"/>
          <p:cNvSpPr/>
          <p:nvPr/>
        </p:nvSpPr>
        <p:spPr>
          <a:xfrm>
            <a:off x="6688393" y="1779872"/>
            <a:ext cx="1628023" cy="23692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Chance to continue in other relationships (</a:t>
            </a:r>
            <a:r>
              <a:rPr lang="en-AU" sz="1600" dirty="0" err="1">
                <a:solidFill>
                  <a:schemeClr val="tx1"/>
                </a:solidFill>
              </a:rPr>
              <a:t>e.g</a:t>
            </a:r>
            <a:r>
              <a:rPr lang="en-AU" sz="1600" dirty="0">
                <a:solidFill>
                  <a:schemeClr val="tx1"/>
                </a:solidFill>
              </a:rPr>
              <a:t> for the future references, jobs, other information)</a:t>
            </a:r>
          </a:p>
        </p:txBody>
      </p:sp>
      <p:sp>
        <p:nvSpPr>
          <p:cNvPr id="12" name="Rectangle 11"/>
          <p:cNvSpPr/>
          <p:nvPr/>
        </p:nvSpPr>
        <p:spPr>
          <a:xfrm>
            <a:off x="6700430" y="4422636"/>
            <a:ext cx="1628023" cy="7993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Respect the different culture in Australia</a:t>
            </a:r>
          </a:p>
        </p:txBody>
      </p:sp>
      <p:sp>
        <p:nvSpPr>
          <p:cNvPr id="13" name="Rectangle 12"/>
          <p:cNvSpPr/>
          <p:nvPr/>
        </p:nvSpPr>
        <p:spPr>
          <a:xfrm>
            <a:off x="3323699" y="5573171"/>
            <a:ext cx="2464613" cy="5766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The networks as one of the information sources </a:t>
            </a:r>
          </a:p>
        </p:txBody>
      </p:sp>
      <p:sp>
        <p:nvSpPr>
          <p:cNvPr id="14" name="Rectangle 13"/>
          <p:cNvSpPr/>
          <p:nvPr/>
        </p:nvSpPr>
        <p:spPr>
          <a:xfrm>
            <a:off x="851062" y="5033111"/>
            <a:ext cx="1920738" cy="10801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Chance to meet and be friend with people from other countries</a:t>
            </a:r>
          </a:p>
        </p:txBody>
      </p:sp>
      <p:sp>
        <p:nvSpPr>
          <p:cNvPr id="16" name="Rectangle 15"/>
          <p:cNvSpPr/>
          <p:nvPr/>
        </p:nvSpPr>
        <p:spPr>
          <a:xfrm>
            <a:off x="3323699" y="1340768"/>
            <a:ext cx="2688461"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Share and exchange information and other ideas in the gathering activity</a:t>
            </a:r>
          </a:p>
        </p:txBody>
      </p:sp>
      <p:sp>
        <p:nvSpPr>
          <p:cNvPr id="22" name="Left Arrow 21"/>
          <p:cNvSpPr/>
          <p:nvPr/>
        </p:nvSpPr>
        <p:spPr>
          <a:xfrm rot="2499234">
            <a:off x="2411760" y="3306514"/>
            <a:ext cx="504056"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Left Arrow 22"/>
          <p:cNvSpPr/>
          <p:nvPr/>
        </p:nvSpPr>
        <p:spPr>
          <a:xfrm rot="10800000">
            <a:off x="6150329" y="3362769"/>
            <a:ext cx="504056"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Left Arrow 23"/>
          <p:cNvSpPr/>
          <p:nvPr/>
        </p:nvSpPr>
        <p:spPr>
          <a:xfrm rot="10800000">
            <a:off x="6150329" y="4659421"/>
            <a:ext cx="504056"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Left Arrow 24"/>
          <p:cNvSpPr/>
          <p:nvPr/>
        </p:nvSpPr>
        <p:spPr>
          <a:xfrm rot="20036775">
            <a:off x="2415774" y="4604443"/>
            <a:ext cx="504056"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Left Arrow 25"/>
          <p:cNvSpPr/>
          <p:nvPr/>
        </p:nvSpPr>
        <p:spPr>
          <a:xfrm rot="16200000">
            <a:off x="4332455" y="5146048"/>
            <a:ext cx="294692"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Left Arrow 26"/>
          <p:cNvSpPr/>
          <p:nvPr/>
        </p:nvSpPr>
        <p:spPr>
          <a:xfrm rot="5400000">
            <a:off x="4372458" y="2384704"/>
            <a:ext cx="367097"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1889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165" y="404664"/>
            <a:ext cx="7412322" cy="792088"/>
          </a:xfrm>
        </p:spPr>
        <p:txBody>
          <a:bodyPr>
            <a:noAutofit/>
          </a:bodyPr>
          <a:lstStyle/>
          <a:p>
            <a:r>
              <a:rPr lang="en-AU" sz="3200" dirty="0"/>
              <a:t>Example 2 – “Road and bus map” </a:t>
            </a:r>
          </a:p>
        </p:txBody>
      </p:sp>
      <p:pic>
        <p:nvPicPr>
          <p:cNvPr id="1027"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1302296"/>
            <a:ext cx="3024336" cy="3817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D145AD1D-0342-4DC3-9688-C447CA7C1FA3}" type="slidenum">
              <a:rPr lang="en-AU" smtClean="0"/>
              <a:pPr/>
              <a:t>35</a:t>
            </a:fld>
            <a:endParaRPr lang="en-AU"/>
          </a:p>
        </p:txBody>
      </p:sp>
      <p:sp>
        <p:nvSpPr>
          <p:cNvPr id="6" name="Rectangle 5"/>
          <p:cNvSpPr/>
          <p:nvPr/>
        </p:nvSpPr>
        <p:spPr>
          <a:xfrm>
            <a:off x="897164" y="3933056"/>
            <a:ext cx="1430680" cy="13990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Map reading: The biggest challenges during the first days</a:t>
            </a:r>
          </a:p>
        </p:txBody>
      </p:sp>
      <p:sp>
        <p:nvSpPr>
          <p:cNvPr id="11" name="Rectangle 10"/>
          <p:cNvSpPr/>
          <p:nvPr/>
        </p:nvSpPr>
        <p:spPr>
          <a:xfrm>
            <a:off x="6764260" y="1509843"/>
            <a:ext cx="1480148" cy="75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Get lost many times</a:t>
            </a:r>
          </a:p>
        </p:txBody>
      </p:sp>
      <p:sp>
        <p:nvSpPr>
          <p:cNvPr id="12" name="Rectangle 11"/>
          <p:cNvSpPr/>
          <p:nvPr/>
        </p:nvSpPr>
        <p:spPr>
          <a:xfrm>
            <a:off x="6764260" y="4161982"/>
            <a:ext cx="1545227" cy="8601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Multilanguage maps should be available</a:t>
            </a:r>
          </a:p>
        </p:txBody>
      </p:sp>
      <p:sp>
        <p:nvSpPr>
          <p:cNvPr id="13" name="Rectangle 12"/>
          <p:cNvSpPr/>
          <p:nvPr/>
        </p:nvSpPr>
        <p:spPr>
          <a:xfrm>
            <a:off x="3515599" y="5517232"/>
            <a:ext cx="1928404"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Printed and online maps were reliable </a:t>
            </a:r>
          </a:p>
        </p:txBody>
      </p:sp>
      <p:sp>
        <p:nvSpPr>
          <p:cNvPr id="14" name="Rectangle 13"/>
          <p:cNvSpPr/>
          <p:nvPr/>
        </p:nvSpPr>
        <p:spPr>
          <a:xfrm>
            <a:off x="827584" y="1479342"/>
            <a:ext cx="1575098" cy="22376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Learning many things in the transportation system such as priority seats, on board tickets versus </a:t>
            </a:r>
            <a:r>
              <a:rPr lang="en-AU" sz="1600" dirty="0" err="1">
                <a:solidFill>
                  <a:schemeClr val="tx1"/>
                </a:solidFill>
              </a:rPr>
              <a:t>Metrocard</a:t>
            </a:r>
            <a:r>
              <a:rPr lang="en-AU" sz="1600" dirty="0">
                <a:solidFill>
                  <a:schemeClr val="tx1"/>
                </a:solidFill>
              </a:rPr>
              <a:t>, card reload</a:t>
            </a:r>
          </a:p>
        </p:txBody>
      </p:sp>
      <p:sp>
        <p:nvSpPr>
          <p:cNvPr id="16" name="Rectangle 15"/>
          <p:cNvSpPr/>
          <p:nvPr/>
        </p:nvSpPr>
        <p:spPr>
          <a:xfrm>
            <a:off x="6764260" y="2587098"/>
            <a:ext cx="1480148" cy="13459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Vietnamese interpreter is available through the call centre</a:t>
            </a:r>
          </a:p>
        </p:txBody>
      </p:sp>
      <p:sp>
        <p:nvSpPr>
          <p:cNvPr id="22" name="Left Arrow 21"/>
          <p:cNvSpPr/>
          <p:nvPr/>
        </p:nvSpPr>
        <p:spPr>
          <a:xfrm>
            <a:off x="2461114" y="2389928"/>
            <a:ext cx="504056"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Left Arrow 22"/>
          <p:cNvSpPr/>
          <p:nvPr/>
        </p:nvSpPr>
        <p:spPr>
          <a:xfrm rot="10800000">
            <a:off x="6076275" y="1888009"/>
            <a:ext cx="504056"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Left Arrow 23"/>
          <p:cNvSpPr/>
          <p:nvPr/>
        </p:nvSpPr>
        <p:spPr>
          <a:xfrm rot="10800000">
            <a:off x="6069414" y="4365047"/>
            <a:ext cx="504056"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Left Arrow 24"/>
          <p:cNvSpPr/>
          <p:nvPr/>
        </p:nvSpPr>
        <p:spPr>
          <a:xfrm>
            <a:off x="2421132" y="4417948"/>
            <a:ext cx="504056"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Left Arrow 25"/>
          <p:cNvSpPr/>
          <p:nvPr/>
        </p:nvSpPr>
        <p:spPr>
          <a:xfrm rot="16200000">
            <a:off x="4332455" y="5146048"/>
            <a:ext cx="294692"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Left Arrow 27"/>
          <p:cNvSpPr/>
          <p:nvPr/>
        </p:nvSpPr>
        <p:spPr>
          <a:xfrm rot="10800000">
            <a:off x="6069413" y="2989715"/>
            <a:ext cx="504056" cy="302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53271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040" y="1052736"/>
            <a:ext cx="6196405" cy="4670333"/>
          </a:xfrm>
        </p:spPr>
        <p:txBody>
          <a:bodyPr>
            <a:normAutofit/>
          </a:bodyPr>
          <a:lstStyle/>
          <a:p>
            <a:r>
              <a:rPr lang="en-AU" dirty="0"/>
              <a:t>Study participants felt great involvement to the research project</a:t>
            </a:r>
          </a:p>
          <a:p>
            <a:r>
              <a:rPr lang="en-AU" dirty="0"/>
              <a:t>Lower research cost</a:t>
            </a:r>
          </a:p>
          <a:p>
            <a:pPr marL="274320" lvl="1"/>
            <a:r>
              <a:rPr lang="en-GB" sz="2400" dirty="0"/>
              <a:t>Overcoming language barriers</a:t>
            </a:r>
          </a:p>
          <a:p>
            <a:pPr marL="274320" lvl="1"/>
            <a:r>
              <a:rPr lang="en-GB" sz="2400" dirty="0"/>
              <a:t>Access to the participant’s priorities and the inclusion of emotion</a:t>
            </a:r>
          </a:p>
          <a:p>
            <a:pPr marL="274320" lvl="1"/>
            <a:r>
              <a:rPr lang="en-GB" sz="2400" dirty="0"/>
              <a:t>Enabling triangulation with data collected from other sources</a:t>
            </a:r>
            <a:r>
              <a:rPr lang="en-US" sz="2400" dirty="0"/>
              <a:t> </a:t>
            </a:r>
          </a:p>
          <a:p>
            <a:pPr marL="274320" lvl="1"/>
            <a:r>
              <a:rPr lang="en-GB" sz="2400" dirty="0"/>
              <a:t>Advertise the research aims and goals to a wider community</a:t>
            </a:r>
            <a:endParaRPr lang="en-US" sz="2400" dirty="0"/>
          </a:p>
          <a:p>
            <a:endParaRPr lang="en-AU" dirty="0"/>
          </a:p>
          <a:p>
            <a:endParaRPr lang="en-AU"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36</a:t>
            </a:fld>
            <a:endParaRPr lang="en-AU"/>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836712"/>
            <a:ext cx="6965245" cy="1202485"/>
          </a:xfrm>
        </p:spPr>
        <p:txBody>
          <a:bodyPr>
            <a:noAutofit/>
          </a:bodyPr>
          <a:lstStyle/>
          <a:p>
            <a:r>
              <a:rPr lang="en-AU" sz="3600" dirty="0"/>
              <a:t>Challenges</a:t>
            </a:r>
          </a:p>
        </p:txBody>
      </p:sp>
      <p:sp>
        <p:nvSpPr>
          <p:cNvPr id="3" name="Content Placeholder 2"/>
          <p:cNvSpPr>
            <a:spLocks noGrp="1"/>
          </p:cNvSpPr>
          <p:nvPr>
            <p:ph idx="1"/>
          </p:nvPr>
        </p:nvSpPr>
        <p:spPr>
          <a:xfrm>
            <a:off x="1475656" y="2276872"/>
            <a:ext cx="6196405" cy="3603812"/>
          </a:xfrm>
        </p:spPr>
        <p:txBody>
          <a:bodyPr>
            <a:normAutofit/>
          </a:bodyPr>
          <a:lstStyle/>
          <a:p>
            <a:r>
              <a:rPr lang="en-AU" dirty="0"/>
              <a:t>Ethical issues (for both </a:t>
            </a:r>
            <a:r>
              <a:rPr lang="en-AU" dirty="0" err="1"/>
              <a:t>photovoice</a:t>
            </a:r>
            <a:r>
              <a:rPr lang="en-AU" dirty="0"/>
              <a:t> participants and researchers, privacy protection)</a:t>
            </a:r>
          </a:p>
          <a:p>
            <a:r>
              <a:rPr lang="en-AU" dirty="0"/>
              <a:t>Unclear photo results</a:t>
            </a:r>
          </a:p>
          <a:p>
            <a:r>
              <a:rPr lang="en-AU" dirty="0"/>
              <a:t>Irrelevant pictures with the project themes</a:t>
            </a:r>
          </a:p>
          <a:p>
            <a:r>
              <a:rPr lang="en-AU" dirty="0"/>
              <a:t>New to participants – more training needed</a:t>
            </a:r>
          </a:p>
          <a:p>
            <a:r>
              <a:rPr lang="en-AU" dirty="0"/>
              <a:t>Reminders needed to the participants </a:t>
            </a:r>
          </a:p>
          <a:p>
            <a:pPr marL="274320" lvl="1"/>
            <a:r>
              <a:rPr lang="en-GB" sz="2400" dirty="0"/>
              <a:t>The need for interpretation</a:t>
            </a:r>
            <a:endParaRPr lang="en-US" sz="2400" dirty="0"/>
          </a:p>
          <a:p>
            <a:endParaRPr lang="en-AU"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37</a:t>
            </a:fld>
            <a:endParaRPr lang="en-AU"/>
          </a:p>
        </p:txBody>
      </p:sp>
    </p:spTree>
    <p:extLst>
      <p:ext uri="{BB962C8B-B14F-4D97-AF65-F5344CB8AC3E}">
        <p14:creationId xmlns:p14="http://schemas.microsoft.com/office/powerpoint/2010/main" val="1625852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a:t>Conclusion and next step</a:t>
            </a:r>
          </a:p>
        </p:txBody>
      </p:sp>
      <p:sp>
        <p:nvSpPr>
          <p:cNvPr id="3" name="Content Placeholder 2"/>
          <p:cNvSpPr>
            <a:spLocks noGrp="1"/>
          </p:cNvSpPr>
          <p:nvPr>
            <p:ph idx="1"/>
          </p:nvPr>
        </p:nvSpPr>
        <p:spPr>
          <a:xfrm>
            <a:off x="1475656" y="1988840"/>
            <a:ext cx="6709360" cy="3603812"/>
          </a:xfrm>
        </p:spPr>
        <p:txBody>
          <a:bodyPr>
            <a:normAutofit/>
          </a:bodyPr>
          <a:lstStyle/>
          <a:p>
            <a:r>
              <a:rPr lang="en-AU" dirty="0" err="1"/>
              <a:t>Photovoice</a:t>
            </a:r>
            <a:r>
              <a:rPr lang="en-AU" dirty="0"/>
              <a:t> is substantial to explore information behaviour more comprehensively</a:t>
            </a:r>
          </a:p>
          <a:p>
            <a:r>
              <a:rPr lang="en-AU" dirty="0"/>
              <a:t>Mobile phones play an important role</a:t>
            </a:r>
          </a:p>
          <a:p>
            <a:r>
              <a:rPr lang="en-AU" dirty="0"/>
              <a:t>Inform public library services design and delivery in South Australia</a:t>
            </a:r>
          </a:p>
          <a:p>
            <a:endParaRPr lang="en-AU" dirty="0"/>
          </a:p>
          <a:p>
            <a:endParaRPr lang="en-AU" dirty="0"/>
          </a:p>
          <a:p>
            <a:endParaRPr lang="en-AU"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38</a:t>
            </a:fld>
            <a:endParaRPr lang="en-AU"/>
          </a:p>
        </p:txBody>
      </p:sp>
    </p:spTree>
    <p:extLst>
      <p:ext uri="{BB962C8B-B14F-4D97-AF65-F5344CB8AC3E}">
        <p14:creationId xmlns:p14="http://schemas.microsoft.com/office/powerpoint/2010/main" val="1916469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a:t>References</a:t>
            </a:r>
          </a:p>
        </p:txBody>
      </p:sp>
      <p:sp>
        <p:nvSpPr>
          <p:cNvPr id="3" name="Content Placeholder 2"/>
          <p:cNvSpPr>
            <a:spLocks noGrp="1"/>
          </p:cNvSpPr>
          <p:nvPr>
            <p:ph idx="1"/>
          </p:nvPr>
        </p:nvSpPr>
        <p:spPr>
          <a:xfrm>
            <a:off x="1475656" y="1844824"/>
            <a:ext cx="6196405" cy="4248472"/>
          </a:xfrm>
        </p:spPr>
        <p:txBody>
          <a:bodyPr>
            <a:normAutofit fontScale="62500" lnSpcReduction="20000"/>
          </a:bodyPr>
          <a:lstStyle/>
          <a:p>
            <a:r>
              <a:rPr lang="en-US" sz="2800" dirty="0" err="1"/>
              <a:t>Hartel</a:t>
            </a:r>
            <a:r>
              <a:rPr lang="en-US" sz="2800" dirty="0"/>
              <a:t>, J., &amp; Thomson, L. (2011). Visual approaches and photography for the study of immediate information space. </a:t>
            </a:r>
            <a:r>
              <a:rPr lang="en-US" sz="2800" i="1" dirty="0"/>
              <a:t>Journal of the American Society for Information Science and Technology, 62</a:t>
            </a:r>
            <a:r>
              <a:rPr lang="en-US" sz="2800" dirty="0"/>
              <a:t>(11), 2214-2224. </a:t>
            </a:r>
            <a:endParaRPr lang="en-GB" sz="2800" dirty="0"/>
          </a:p>
          <a:p>
            <a:r>
              <a:rPr lang="en-US" sz="2900" dirty="0"/>
              <a:t>Julien, H., Given, L. M., &amp; </a:t>
            </a:r>
            <a:r>
              <a:rPr lang="en-US" sz="2900" dirty="0" err="1"/>
              <a:t>Opryshko</a:t>
            </a:r>
            <a:r>
              <a:rPr lang="en-US" sz="2900" dirty="0"/>
              <a:t>, A. (2012). </a:t>
            </a:r>
            <a:r>
              <a:rPr lang="en-US" sz="2900" dirty="0" err="1"/>
              <a:t>Photovoice</a:t>
            </a:r>
            <a:r>
              <a:rPr lang="en-US" sz="2900" dirty="0"/>
              <a:t>: A promising method for studies of individuals' information practices. LISR.</a:t>
            </a:r>
          </a:p>
          <a:p>
            <a:r>
              <a:rPr lang="en-US" sz="2900" dirty="0"/>
              <a:t>Khoir, S., Du, J. T., &amp; Koronios, A. (2015). Everyday information </a:t>
            </a:r>
            <a:r>
              <a:rPr lang="en-US" sz="2900" dirty="0" err="1"/>
              <a:t>behaviour</a:t>
            </a:r>
            <a:r>
              <a:rPr lang="en-US" sz="2900" dirty="0"/>
              <a:t> of Asian immigrants in South Australia: A mixed-methods exploration. Information Research (IR), 20(3), paper 687.  </a:t>
            </a:r>
            <a:endParaRPr lang="en-AU" sz="2900" dirty="0"/>
          </a:p>
          <a:p>
            <a:r>
              <a:rPr lang="en-AU" sz="2900" dirty="0"/>
              <a:t>Wang, C., &amp; Burris, M. A. (1994). Empowerment through photo novella: Portraits of participation. </a:t>
            </a:r>
            <a:r>
              <a:rPr lang="en-AU" sz="2900" i="1" dirty="0"/>
              <a:t>Health Education Quarterly, 21</a:t>
            </a:r>
            <a:r>
              <a:rPr lang="en-AU" sz="2900" dirty="0"/>
              <a:t>(2), 171-186. </a:t>
            </a:r>
          </a:p>
          <a:p>
            <a:r>
              <a:rPr lang="en-US" sz="2900" dirty="0"/>
              <a:t>Wang, C., &amp; Burris, M. A. (1997). </a:t>
            </a:r>
            <a:r>
              <a:rPr lang="en-US" sz="2900" dirty="0" err="1"/>
              <a:t>Photovoice</a:t>
            </a:r>
            <a:r>
              <a:rPr lang="en-US" sz="2900" dirty="0"/>
              <a:t>: Concept, methodology, and use for participatory needs assessment. </a:t>
            </a:r>
            <a:r>
              <a:rPr lang="en-US" sz="2900" i="1" dirty="0"/>
              <a:t>Health Education &amp; Behavior, 24</a:t>
            </a:r>
            <a:r>
              <a:rPr lang="en-US" sz="2900" dirty="0"/>
              <a:t>(3), 369-387. </a:t>
            </a:r>
            <a:endParaRPr lang="en-AU" sz="2900" dirty="0"/>
          </a:p>
          <a:p>
            <a:endParaRPr lang="en-AU" sz="3000" dirty="0"/>
          </a:p>
          <a:p>
            <a:endParaRPr lang="en-AU" sz="9000" dirty="0">
              <a:latin typeface="+mj-lt"/>
              <a:ea typeface="+mj-ea"/>
              <a:cs typeface="+mj-cs"/>
            </a:endParaRPr>
          </a:p>
        </p:txBody>
      </p:sp>
      <p:sp>
        <p:nvSpPr>
          <p:cNvPr id="4" name="Slide Number Placeholder 3"/>
          <p:cNvSpPr>
            <a:spLocks noGrp="1"/>
          </p:cNvSpPr>
          <p:nvPr>
            <p:ph type="sldNum" sz="quarter" idx="12"/>
          </p:nvPr>
        </p:nvSpPr>
        <p:spPr/>
        <p:txBody>
          <a:bodyPr/>
          <a:lstStyle/>
          <a:p>
            <a:fld id="{D145AD1D-0342-4DC3-9688-C447CA7C1FA3}" type="slidenum">
              <a:rPr lang="en-AU" smtClean="0"/>
              <a:pPr/>
              <a:t>39</a:t>
            </a:fld>
            <a:endParaRPr lang="en-AU"/>
          </a:p>
        </p:txBody>
      </p:sp>
    </p:spTree>
    <p:extLst>
      <p:ext uri="{BB962C8B-B14F-4D97-AF65-F5344CB8AC3E}">
        <p14:creationId xmlns:p14="http://schemas.microsoft.com/office/powerpoint/2010/main" val="699030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3797" y="1484784"/>
            <a:ext cx="6196405" cy="4104456"/>
          </a:xfrm>
        </p:spPr>
        <p:txBody>
          <a:bodyPr>
            <a:normAutofit lnSpcReduction="10000"/>
          </a:bodyPr>
          <a:lstStyle/>
          <a:p>
            <a:r>
              <a:rPr lang="en-GB" dirty="0" err="1"/>
              <a:t>Photovoice</a:t>
            </a:r>
            <a:r>
              <a:rPr lang="en-GB" dirty="0"/>
              <a:t> is a participatory action research strategy (Wang, 1999).</a:t>
            </a:r>
          </a:p>
          <a:p>
            <a:endParaRPr lang="en-US" dirty="0"/>
          </a:p>
          <a:p>
            <a:r>
              <a:rPr lang="en-US" dirty="0" err="1"/>
              <a:t>Photovoice</a:t>
            </a:r>
            <a:r>
              <a:rPr lang="en-US" dirty="0"/>
              <a:t> has three main goals (Wang &amp; </a:t>
            </a:r>
            <a:r>
              <a:rPr lang="en-GB" dirty="0"/>
              <a:t>Burris, 1997, p. 370</a:t>
            </a:r>
            <a:r>
              <a:rPr lang="en-US" dirty="0"/>
              <a:t>):</a:t>
            </a:r>
          </a:p>
          <a:p>
            <a:pPr lvl="1"/>
            <a:r>
              <a:rPr lang="en-US" dirty="0"/>
              <a:t>1. to enable people to record and reflect their community’s strengths and concerns; </a:t>
            </a:r>
          </a:p>
          <a:p>
            <a:pPr lvl="1"/>
            <a:r>
              <a:rPr lang="en-US" dirty="0"/>
              <a:t>2. to promote critical dialogue and knowledge about important issues through large and small group discussion of photographs;</a:t>
            </a:r>
          </a:p>
          <a:p>
            <a:pPr lvl="1"/>
            <a:r>
              <a:rPr lang="en-US" dirty="0"/>
              <a:t>3. to reach policymakers.</a:t>
            </a:r>
          </a:p>
        </p:txBody>
      </p:sp>
      <p:sp>
        <p:nvSpPr>
          <p:cNvPr id="4" name="Slide Number Placeholder 3"/>
          <p:cNvSpPr>
            <a:spLocks noGrp="1"/>
          </p:cNvSpPr>
          <p:nvPr>
            <p:ph type="sldNum" sz="quarter" idx="12"/>
          </p:nvPr>
        </p:nvSpPr>
        <p:spPr/>
        <p:txBody>
          <a:bodyPr/>
          <a:lstStyle/>
          <a:p>
            <a:fld id="{D145AD1D-0342-4DC3-9688-C447CA7C1FA3}" type="slidenum">
              <a:rPr lang="en-AU" smtClean="0"/>
              <a:pPr/>
              <a:t>4</a:t>
            </a:fld>
            <a:endParaRPr lang="en-AU"/>
          </a:p>
        </p:txBody>
      </p:sp>
    </p:spTree>
    <p:extLst>
      <p:ext uri="{BB962C8B-B14F-4D97-AF65-F5344CB8AC3E}">
        <p14:creationId xmlns:p14="http://schemas.microsoft.com/office/powerpoint/2010/main" val="1410030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040" y="908720"/>
            <a:ext cx="6761185" cy="5112568"/>
          </a:xfrm>
        </p:spPr>
        <p:txBody>
          <a:bodyPr>
            <a:normAutofit fontScale="77500" lnSpcReduction="20000"/>
          </a:bodyPr>
          <a:lstStyle/>
          <a:p>
            <a:r>
              <a:rPr lang="en-US" dirty="0"/>
              <a:t>Five key concepts in </a:t>
            </a:r>
            <a:r>
              <a:rPr lang="en-US" dirty="0" err="1"/>
              <a:t>photovoice</a:t>
            </a:r>
            <a:r>
              <a:rPr lang="en-US" dirty="0"/>
              <a:t> (Wang, 1999)</a:t>
            </a:r>
          </a:p>
          <a:p>
            <a:pPr lvl="1"/>
            <a:r>
              <a:rPr lang="en-US" b="1" dirty="0"/>
              <a:t>Concept 1: Images teach</a:t>
            </a:r>
          </a:p>
          <a:p>
            <a:pPr lvl="1"/>
            <a:r>
              <a:rPr lang="en-US" dirty="0"/>
              <a:t>(relying on how people interpret the image)</a:t>
            </a:r>
          </a:p>
          <a:p>
            <a:endParaRPr lang="en-US" dirty="0"/>
          </a:p>
          <a:p>
            <a:pPr lvl="1"/>
            <a:r>
              <a:rPr lang="en-US" b="1" dirty="0"/>
              <a:t>Concept 2: Pictures can influence policy</a:t>
            </a:r>
          </a:p>
          <a:p>
            <a:pPr lvl="1"/>
            <a:r>
              <a:rPr lang="en-US" dirty="0"/>
              <a:t>(influence our focus and our world view)</a:t>
            </a:r>
          </a:p>
          <a:p>
            <a:pPr lvl="1"/>
            <a:endParaRPr lang="en-US" dirty="0"/>
          </a:p>
          <a:p>
            <a:pPr lvl="1"/>
            <a:r>
              <a:rPr lang="en-US" b="1" dirty="0"/>
              <a:t>Concept 3: Community people ought to participate in creating and defining the images that shape healthful public policy</a:t>
            </a:r>
          </a:p>
          <a:p>
            <a:pPr lvl="1"/>
            <a:r>
              <a:rPr lang="en-US" dirty="0"/>
              <a:t>(people do define images in addition to creating them, with discussions and interpreting)</a:t>
            </a:r>
          </a:p>
          <a:p>
            <a:pPr lvl="1"/>
            <a:endParaRPr lang="en-US" dirty="0"/>
          </a:p>
          <a:p>
            <a:pPr lvl="1"/>
            <a:r>
              <a:rPr lang="en-US" b="1" dirty="0"/>
              <a:t>Concept 4: The process requires that planners bring to the table from the outset policymakers and other influential people to serve as an audience for community people’s perspectives</a:t>
            </a:r>
          </a:p>
          <a:p>
            <a:pPr lvl="1"/>
            <a:r>
              <a:rPr lang="en-US" dirty="0"/>
              <a:t>(how photos can influence policy?)</a:t>
            </a:r>
          </a:p>
          <a:p>
            <a:pPr lvl="1"/>
            <a:endParaRPr lang="en-US" dirty="0"/>
          </a:p>
          <a:p>
            <a:pPr lvl="1"/>
            <a:r>
              <a:rPr lang="en-US" b="1" dirty="0"/>
              <a:t>Concept 5: </a:t>
            </a:r>
            <a:r>
              <a:rPr lang="en-US" b="1" dirty="0" err="1"/>
              <a:t>Photovoice</a:t>
            </a:r>
            <a:r>
              <a:rPr lang="en-US" b="1" dirty="0"/>
              <a:t> emphasizes individual and community action</a:t>
            </a:r>
          </a:p>
          <a:p>
            <a:pPr lvl="1"/>
            <a:r>
              <a:rPr lang="en-US" dirty="0"/>
              <a:t>(unique and important characteristics of </a:t>
            </a:r>
            <a:r>
              <a:rPr lang="en-US" dirty="0" err="1"/>
              <a:t>photovocie</a:t>
            </a:r>
            <a:r>
              <a:rPr lang="en-US" dirty="0"/>
              <a:t>)</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5</a:t>
            </a:fld>
            <a:endParaRPr lang="en-AU"/>
          </a:p>
        </p:txBody>
      </p:sp>
    </p:spTree>
    <p:extLst>
      <p:ext uri="{BB962C8B-B14F-4D97-AF65-F5344CB8AC3E}">
        <p14:creationId xmlns:p14="http://schemas.microsoft.com/office/powerpoint/2010/main" val="110604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040" y="1196752"/>
            <a:ext cx="6493336" cy="4977525"/>
          </a:xfrm>
        </p:spPr>
        <p:txBody>
          <a:bodyPr>
            <a:normAutofit fontScale="85000" lnSpcReduction="20000"/>
          </a:bodyPr>
          <a:lstStyle/>
          <a:p>
            <a:r>
              <a:rPr lang="en-US" dirty="0"/>
              <a:t>Four practical stages of </a:t>
            </a:r>
            <a:r>
              <a:rPr lang="en-US" dirty="0" err="1"/>
              <a:t>photovice</a:t>
            </a:r>
            <a:r>
              <a:rPr lang="en-US" dirty="0"/>
              <a:t> (Given et al., 2011):</a:t>
            </a:r>
          </a:p>
          <a:p>
            <a:pPr lvl="1"/>
            <a:r>
              <a:rPr lang="en-GB" b="1" dirty="0"/>
              <a:t>Stage 1: Recruitment and Theme Building</a:t>
            </a:r>
            <a:r>
              <a:rPr lang="en-GB" dirty="0"/>
              <a:t> </a:t>
            </a:r>
          </a:p>
          <a:p>
            <a:pPr lvl="1"/>
            <a:r>
              <a:rPr lang="en-GB" dirty="0"/>
              <a:t>(‘community-buy-in’ phase, jointly determining the initial themes)</a:t>
            </a:r>
          </a:p>
          <a:p>
            <a:pPr lvl="1"/>
            <a:endParaRPr lang="en-GB" dirty="0"/>
          </a:p>
          <a:p>
            <a:pPr lvl="1"/>
            <a:r>
              <a:rPr lang="en-GB" b="1" dirty="0"/>
              <a:t>Stage 2: Training and Picture Taking </a:t>
            </a:r>
          </a:p>
          <a:p>
            <a:pPr lvl="1"/>
            <a:r>
              <a:rPr lang="en-GB" dirty="0"/>
              <a:t>(</a:t>
            </a:r>
            <a:r>
              <a:rPr lang="en-GB" sz="2400" dirty="0"/>
              <a:t>technical consideration, information/training sessions</a:t>
            </a:r>
            <a:r>
              <a:rPr lang="en-GB" dirty="0"/>
              <a:t>)</a:t>
            </a:r>
          </a:p>
          <a:p>
            <a:pPr lvl="1"/>
            <a:endParaRPr lang="en-GB" dirty="0"/>
          </a:p>
          <a:p>
            <a:pPr lvl="1"/>
            <a:r>
              <a:rPr lang="en-GB" b="1" dirty="0"/>
              <a:t>Stage 3: Photo Selection Focus Groups and Analysis</a:t>
            </a:r>
          </a:p>
          <a:p>
            <a:pPr lvl="1"/>
            <a:r>
              <a:rPr lang="en-GB" dirty="0"/>
              <a:t>(discussions allowing the </a:t>
            </a:r>
            <a:r>
              <a:rPr lang="en-GB" sz="2400" dirty="0"/>
              <a:t>common themes and concepts identified</a:t>
            </a:r>
            <a:r>
              <a:rPr lang="en-GB" dirty="0"/>
              <a:t>)</a:t>
            </a:r>
          </a:p>
          <a:p>
            <a:pPr lvl="1"/>
            <a:endParaRPr lang="en-GB" dirty="0"/>
          </a:p>
          <a:p>
            <a:pPr lvl="1"/>
            <a:r>
              <a:rPr lang="en-GB" b="1" dirty="0"/>
              <a:t>Stage 4: Results and Community Change</a:t>
            </a:r>
          </a:p>
          <a:p>
            <a:pPr lvl="1"/>
            <a:r>
              <a:rPr lang="en-GB" dirty="0"/>
              <a:t>(beyond typical academic venues, inform </a:t>
            </a:r>
            <a:r>
              <a:rPr lang="en-GB" sz="2400" dirty="0"/>
              <a:t>stakeholder communities</a:t>
            </a:r>
            <a:r>
              <a:rPr lang="en-GB" dirty="0"/>
              <a:t>)</a:t>
            </a:r>
          </a:p>
          <a:p>
            <a:endParaRPr lang="en-US"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6</a:t>
            </a:fld>
            <a:endParaRPr lang="en-AU"/>
          </a:p>
        </p:txBody>
      </p:sp>
    </p:spTree>
    <p:extLst>
      <p:ext uri="{BB962C8B-B14F-4D97-AF65-F5344CB8AC3E}">
        <p14:creationId xmlns:p14="http://schemas.microsoft.com/office/powerpoint/2010/main" val="2131230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err="1"/>
              <a:t>Photovoice</a:t>
            </a:r>
            <a:r>
              <a:rPr lang="en-GB" sz="3600" dirty="0"/>
              <a:t> in various projects</a:t>
            </a:r>
          </a:p>
        </p:txBody>
      </p:sp>
      <p:sp>
        <p:nvSpPr>
          <p:cNvPr id="3" name="Content Placeholder 2"/>
          <p:cNvSpPr>
            <a:spLocks noGrp="1"/>
          </p:cNvSpPr>
          <p:nvPr>
            <p:ph idx="1"/>
          </p:nvPr>
        </p:nvSpPr>
        <p:spPr/>
        <p:txBody>
          <a:bodyPr/>
          <a:lstStyle/>
          <a:p>
            <a:r>
              <a:rPr lang="en-GB" dirty="0" err="1"/>
              <a:t>Photovoice</a:t>
            </a:r>
            <a:r>
              <a:rPr lang="en-GB" dirty="0"/>
              <a:t> has proven to be a method for engaging groups who may have difficulty articulating their views in traditional research (e.g., homeless, second language learners, indigenous people), thus increasing the scope of potential participants.</a:t>
            </a:r>
          </a:p>
        </p:txBody>
      </p:sp>
      <p:sp>
        <p:nvSpPr>
          <p:cNvPr id="4" name="Slide Number Placeholder 3"/>
          <p:cNvSpPr>
            <a:spLocks noGrp="1"/>
          </p:cNvSpPr>
          <p:nvPr>
            <p:ph type="sldNum" sz="quarter" idx="12"/>
          </p:nvPr>
        </p:nvSpPr>
        <p:spPr/>
        <p:txBody>
          <a:bodyPr/>
          <a:lstStyle/>
          <a:p>
            <a:fld id="{D145AD1D-0342-4DC3-9688-C447CA7C1FA3}" type="slidenum">
              <a:rPr lang="en-AU" smtClean="0"/>
              <a:pPr/>
              <a:t>7</a:t>
            </a:fld>
            <a:endParaRPr lang="en-AU"/>
          </a:p>
        </p:txBody>
      </p:sp>
    </p:spTree>
    <p:extLst>
      <p:ext uri="{BB962C8B-B14F-4D97-AF65-F5344CB8AC3E}">
        <p14:creationId xmlns:p14="http://schemas.microsoft.com/office/powerpoint/2010/main" val="1483332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040" y="1196752"/>
            <a:ext cx="6761185" cy="4526317"/>
          </a:xfrm>
        </p:spPr>
        <p:txBody>
          <a:bodyPr>
            <a:normAutofit fontScale="92500" lnSpcReduction="10000"/>
          </a:bodyPr>
          <a:lstStyle/>
          <a:p>
            <a:endParaRPr lang="en-GB" dirty="0"/>
          </a:p>
          <a:p>
            <a:r>
              <a:rPr lang="en-GB" dirty="0"/>
              <a:t>A </a:t>
            </a:r>
            <a:r>
              <a:rPr lang="en-GB" dirty="0" err="1"/>
              <a:t>photovoice</a:t>
            </a:r>
            <a:r>
              <a:rPr lang="en-GB" dirty="0"/>
              <a:t> exploration of homeless women’s health and lives (Bukowski et al., 2011)</a:t>
            </a:r>
          </a:p>
          <a:p>
            <a:endParaRPr lang="en-GB" dirty="0"/>
          </a:p>
          <a:p>
            <a:r>
              <a:rPr lang="en-GB" dirty="0"/>
              <a:t>Using </a:t>
            </a:r>
            <a:r>
              <a:rPr lang="en-GB" dirty="0" err="1"/>
              <a:t>photovoice</a:t>
            </a:r>
            <a:r>
              <a:rPr lang="en-GB" dirty="0"/>
              <a:t> with older adults (</a:t>
            </a:r>
            <a:r>
              <a:rPr lang="en-GB" dirty="0" err="1"/>
              <a:t>Novek</a:t>
            </a:r>
            <a:r>
              <a:rPr lang="en-GB" dirty="0"/>
              <a:t> et al., 2012)</a:t>
            </a:r>
          </a:p>
          <a:p>
            <a:endParaRPr lang="en-GB" dirty="0"/>
          </a:p>
          <a:p>
            <a:r>
              <a:rPr lang="en-GB" dirty="0"/>
              <a:t>Exploring Nigerian immigrants’ eating and physical activity in the US (Turk et al., 2015)</a:t>
            </a:r>
          </a:p>
          <a:p>
            <a:endParaRPr lang="en-GB" dirty="0"/>
          </a:p>
          <a:p>
            <a:r>
              <a:rPr lang="en-GB" dirty="0"/>
              <a:t>Assessing the long-term impact of a disaster on a community’s quality of life (</a:t>
            </a:r>
            <a:r>
              <a:rPr lang="en-GB" dirty="0" err="1"/>
              <a:t>Annang</a:t>
            </a:r>
            <a:r>
              <a:rPr lang="en-GB" dirty="0"/>
              <a:t> et al., 2016)</a:t>
            </a:r>
          </a:p>
          <a:p>
            <a:endParaRPr lang="en-GB"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8</a:t>
            </a:fld>
            <a:endParaRPr lang="en-AU"/>
          </a:p>
        </p:txBody>
      </p:sp>
    </p:spTree>
    <p:extLst>
      <p:ext uri="{BB962C8B-B14F-4D97-AF65-F5344CB8AC3E}">
        <p14:creationId xmlns:p14="http://schemas.microsoft.com/office/powerpoint/2010/main" val="34765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err="1"/>
              <a:t>Photovoice</a:t>
            </a:r>
            <a:r>
              <a:rPr lang="en-GB" sz="3600" dirty="0"/>
              <a:t> in information studies</a:t>
            </a:r>
            <a:endParaRPr lang="en-US" sz="3600" dirty="0"/>
          </a:p>
        </p:txBody>
      </p:sp>
      <p:sp>
        <p:nvSpPr>
          <p:cNvPr id="3" name="Content Placeholder 2"/>
          <p:cNvSpPr>
            <a:spLocks noGrp="1"/>
          </p:cNvSpPr>
          <p:nvPr>
            <p:ph idx="1"/>
          </p:nvPr>
        </p:nvSpPr>
        <p:spPr>
          <a:xfrm>
            <a:off x="1463040" y="2119256"/>
            <a:ext cx="6421328" cy="3902031"/>
          </a:xfrm>
        </p:spPr>
        <p:txBody>
          <a:bodyPr>
            <a:normAutofit fontScale="92500"/>
          </a:bodyPr>
          <a:lstStyle/>
          <a:p>
            <a:r>
              <a:rPr lang="en-GB" sz="2200" dirty="0" err="1"/>
              <a:t>Photovoice</a:t>
            </a:r>
            <a:r>
              <a:rPr lang="en-GB" sz="2200" dirty="0"/>
              <a:t> facilitates participant involvement at all stages of the research process.</a:t>
            </a:r>
          </a:p>
          <a:p>
            <a:endParaRPr lang="en-GB" sz="2200" dirty="0"/>
          </a:p>
          <a:p>
            <a:r>
              <a:rPr lang="id-ID" sz="2200" dirty="0"/>
              <a:t>In </a:t>
            </a:r>
            <a:r>
              <a:rPr lang="id-ID" sz="2200" dirty="0" err="1"/>
              <a:t>a</a:t>
            </a:r>
            <a:r>
              <a:rPr lang="id-ID" sz="2200" dirty="0"/>
              <a:t> </a:t>
            </a:r>
            <a:r>
              <a:rPr lang="en-US" sz="2200" dirty="0"/>
              <a:t>recent </a:t>
            </a:r>
            <a:r>
              <a:rPr lang="id-ID" sz="2200" dirty="0"/>
              <a:t>study </a:t>
            </a:r>
            <a:r>
              <a:rPr lang="id-ID" sz="2200" dirty="0" err="1"/>
              <a:t>of</a:t>
            </a:r>
            <a:r>
              <a:rPr lang="id-ID" sz="2200" dirty="0"/>
              <a:t> </a:t>
            </a:r>
            <a:r>
              <a:rPr lang="id-ID" sz="2200" dirty="0" err="1"/>
              <a:t>refugees</a:t>
            </a:r>
            <a:r>
              <a:rPr lang="id-ID" sz="2200" dirty="0"/>
              <a:t> </a:t>
            </a:r>
            <a:r>
              <a:rPr lang="id-ID" sz="2200" dirty="0" err="1"/>
              <a:t>living</a:t>
            </a:r>
            <a:r>
              <a:rPr lang="id-ID" sz="2200" dirty="0"/>
              <a:t> in </a:t>
            </a:r>
            <a:r>
              <a:rPr lang="id-ID" sz="2200" dirty="0" err="1"/>
              <a:t>Salt</a:t>
            </a:r>
            <a:r>
              <a:rPr lang="id-ID" sz="2200" dirty="0"/>
              <a:t> Lake City, </a:t>
            </a:r>
            <a:r>
              <a:rPr lang="en-GB" sz="2200" dirty="0" err="1"/>
              <a:t>photovoice</a:t>
            </a:r>
            <a:r>
              <a:rPr lang="en-GB" sz="2200" dirty="0"/>
              <a:t> </a:t>
            </a:r>
            <a:r>
              <a:rPr lang="id-ID" sz="2200" dirty="0" err="1"/>
              <a:t>was</a:t>
            </a:r>
            <a:r>
              <a:rPr lang="id-ID" sz="2200" dirty="0"/>
              <a:t> </a:t>
            </a:r>
            <a:r>
              <a:rPr lang="id-ID" sz="2200" dirty="0" err="1"/>
              <a:t>used</a:t>
            </a:r>
            <a:r>
              <a:rPr lang="id-ID" sz="2200" dirty="0"/>
              <a:t> </a:t>
            </a:r>
            <a:r>
              <a:rPr lang="en-GB" sz="2200" dirty="0"/>
              <a:t>as </a:t>
            </a:r>
            <a:r>
              <a:rPr lang="id-ID" sz="2200" dirty="0"/>
              <a:t>“</a:t>
            </a:r>
            <a:r>
              <a:rPr lang="en-GB" sz="2200" dirty="0"/>
              <a:t>a method of sharing power</a:t>
            </a:r>
            <a:r>
              <a:rPr lang="id-ID" sz="2200" dirty="0"/>
              <a:t>” </a:t>
            </a:r>
            <a:r>
              <a:rPr lang="en-GB" sz="2200" dirty="0"/>
              <a:t>without causing harm to anyone </a:t>
            </a:r>
            <a:r>
              <a:rPr lang="id-ID" sz="2200" dirty="0"/>
              <a:t>(Lambert, 2014)</a:t>
            </a:r>
            <a:r>
              <a:rPr lang="en-GB" sz="2200" dirty="0"/>
              <a:t>. </a:t>
            </a:r>
          </a:p>
          <a:p>
            <a:endParaRPr lang="en-GB" sz="2200" dirty="0"/>
          </a:p>
          <a:p>
            <a:r>
              <a:rPr lang="en-GB" sz="2200" dirty="0" err="1"/>
              <a:t>Photovoice</a:t>
            </a:r>
            <a:r>
              <a:rPr lang="en-GB" sz="2200" dirty="0"/>
              <a:t> as used in an ongoing longitudinal research study assessing the information literacy skills of students as they transition from high school to university in Canada (Given et al., 2011). </a:t>
            </a:r>
          </a:p>
          <a:p>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fld id="{D145AD1D-0342-4DC3-9688-C447CA7C1FA3}" type="slidenum">
              <a:rPr lang="en-AU" smtClean="0"/>
              <a:pPr/>
              <a:t>9</a:t>
            </a:fld>
            <a:endParaRPr lang="en-AU"/>
          </a:p>
        </p:txBody>
      </p:sp>
    </p:spTree>
    <p:extLst>
      <p:ext uri="{BB962C8B-B14F-4D97-AF65-F5344CB8AC3E}">
        <p14:creationId xmlns:p14="http://schemas.microsoft.com/office/powerpoint/2010/main" val="1193078898"/>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7274</TotalTime>
  <Words>1977</Words>
  <Application>Microsoft Macintosh PowerPoint</Application>
  <PresentationFormat>On-screen Show (4:3)</PresentationFormat>
  <Paragraphs>332</Paragraphs>
  <Slides>39</Slides>
  <Notes>39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Brush Script MT</vt:lpstr>
      <vt:lpstr>Arial</vt:lpstr>
      <vt:lpstr>Arial Black</vt:lpstr>
      <vt:lpstr>Calibri</vt:lpstr>
      <vt:lpstr>Constantia</vt:lpstr>
      <vt:lpstr>Franklin Gothic Book</vt:lpstr>
      <vt:lpstr>Rage Italic</vt:lpstr>
      <vt:lpstr>Times New Roman</vt:lpstr>
      <vt:lpstr>Blank Presentation</vt:lpstr>
      <vt:lpstr>Pushpin</vt:lpstr>
      <vt:lpstr>PowerPoint Presentation</vt:lpstr>
      <vt:lpstr>Outline</vt:lpstr>
      <vt:lpstr>What is photovoice?</vt:lpstr>
      <vt:lpstr>PowerPoint Presentation</vt:lpstr>
      <vt:lpstr>PowerPoint Presentation</vt:lpstr>
      <vt:lpstr>PowerPoint Presentation</vt:lpstr>
      <vt:lpstr>Photovoice in various projects</vt:lpstr>
      <vt:lpstr>PowerPoint Presentation</vt:lpstr>
      <vt:lpstr>Photovoice in information studies</vt:lpstr>
      <vt:lpstr>Web resources</vt:lpstr>
      <vt:lpstr>Our study</vt:lpstr>
      <vt:lpstr>Study background</vt:lpstr>
      <vt:lpstr>South Australia Facts</vt:lpstr>
      <vt:lpstr>The Australian census </vt:lpstr>
      <vt:lpstr>Research aims</vt:lpstr>
      <vt:lpstr>Methods</vt:lpstr>
      <vt:lpstr>PowerPoint Presentation</vt:lpstr>
      <vt:lpstr>PowerPoint Presentation</vt:lpstr>
      <vt:lpstr>How Photovoice?</vt:lpstr>
      <vt:lpstr>What to capture?  --- The selection of photos</vt:lpstr>
      <vt:lpstr>Photo analysis</vt:lpstr>
      <vt:lpstr>PowerPoint Presentation</vt:lpstr>
      <vt:lpstr>What study participants said from photos: (Information source)</vt:lpstr>
      <vt:lpstr>PowerPoint Presentation</vt:lpstr>
      <vt:lpstr>What study participants said from photos: (Information needs)</vt:lpstr>
      <vt:lpstr>PowerPoint Presentation</vt:lpstr>
      <vt:lpstr>PowerPoint Presentation</vt:lpstr>
      <vt:lpstr>PowerPoint Presentation</vt:lpstr>
      <vt:lpstr>What study participants said from photos (barriers)</vt:lpstr>
      <vt:lpstr>What study participants said from photos (Information sharing and information ground)</vt:lpstr>
      <vt:lpstr>Reflections</vt:lpstr>
      <vt:lpstr>PowerPoint Presentation</vt:lpstr>
      <vt:lpstr>Strengths</vt:lpstr>
      <vt:lpstr>Example 1 “International gathering in university” </vt:lpstr>
      <vt:lpstr>Example 2 – “Road and bus map” </vt:lpstr>
      <vt:lpstr>PowerPoint Presentation</vt:lpstr>
      <vt:lpstr>Challenges</vt:lpstr>
      <vt:lpstr>Conclusion and next step</vt:lpstr>
      <vt:lpstr>References</vt:lpstr>
    </vt:vector>
  </TitlesOfParts>
  <Company>University of South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University of South Australia</dc:creator>
  <cp:lastModifiedBy>Tina Du</cp:lastModifiedBy>
  <cp:revision>1005</cp:revision>
  <cp:lastPrinted>2017-02-01T13:44:06Z</cp:lastPrinted>
  <dcterms:created xsi:type="dcterms:W3CDTF">2013-10-10T03:04:49Z</dcterms:created>
  <dcterms:modified xsi:type="dcterms:W3CDTF">2023-02-21T07:06:06Z</dcterms:modified>
</cp:coreProperties>
</file>